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3.xml" ContentType="application/vnd.openxmlformats-officedocument.drawingml.chartshape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2"/>
  </p:notesMasterIdLst>
  <p:sldIdLst>
    <p:sldId id="256" r:id="rId2"/>
    <p:sldId id="269" r:id="rId3"/>
    <p:sldId id="257" r:id="rId4"/>
    <p:sldId id="261" r:id="rId5"/>
    <p:sldId id="260" r:id="rId6"/>
    <p:sldId id="258" r:id="rId7"/>
    <p:sldId id="259" r:id="rId8"/>
    <p:sldId id="295" r:id="rId9"/>
    <p:sldId id="263" r:id="rId10"/>
    <p:sldId id="296" r:id="rId11"/>
    <p:sldId id="286" r:id="rId12"/>
    <p:sldId id="265" r:id="rId13"/>
    <p:sldId id="287" r:id="rId14"/>
    <p:sldId id="289" r:id="rId15"/>
    <p:sldId id="291" r:id="rId16"/>
    <p:sldId id="290" r:id="rId17"/>
    <p:sldId id="264" r:id="rId18"/>
    <p:sldId id="297" r:id="rId19"/>
    <p:sldId id="292" r:id="rId20"/>
    <p:sldId id="279" r:id="rId21"/>
  </p:sldIdLst>
  <p:sldSz cx="9144000" cy="5143500" type="screen16x9"/>
  <p:notesSz cx="6858000" cy="9144000"/>
  <p:embeddedFontLst>
    <p:embeddedFont>
      <p:font typeface="Dosis" panose="020B0604020202020204" charset="0"/>
      <p:regular r:id="rId23"/>
      <p:bold r:id="rId24"/>
    </p:embeddedFont>
    <p:embeddedFont>
      <p:font typeface="Roboto"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CB1E68-0D46-49EC-9057-638051268C19}">
  <a:tblStyle styleId="{1DCB1E68-0D46-49EC-9057-638051268C1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86" autoAdjust="0"/>
    <p:restoredTop sz="94660"/>
  </p:normalViewPr>
  <p:slideViewPr>
    <p:cSldViewPr snapToGrid="0">
      <p:cViewPr varScale="1">
        <p:scale>
          <a:sx n="143" d="100"/>
          <a:sy n="143" d="100"/>
        </p:scale>
        <p:origin x="91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1958598740971788"/>
          <c:y val="0.24264496722796478"/>
          <c:w val="0.50490337926509188"/>
          <c:h val="0.75735506889763782"/>
        </c:manualLayout>
      </c:layout>
      <c:doughnutChart>
        <c:varyColors val="1"/>
        <c:ser>
          <c:idx val="0"/>
          <c:order val="0"/>
          <c:tx>
            <c:strRef>
              <c:f>Sheet1!$B$1</c:f>
              <c:strCache>
                <c:ptCount val="1"/>
                <c:pt idx="0">
                  <c:v> 2</c:v>
                </c:pt>
              </c:strCache>
            </c:strRef>
          </c:tx>
          <c:spPr>
            <a:ln>
              <a:noFill/>
            </a:ln>
          </c:spPr>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5F55-423E-860E-02AD51975310}"/>
              </c:ext>
            </c:extLst>
          </c:dPt>
          <c:dPt>
            <c:idx val="1"/>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5F55-423E-860E-02AD51975310}"/>
              </c:ext>
            </c:extLst>
          </c:dPt>
          <c:dLbls>
            <c:delete val="1"/>
          </c:dLbls>
          <c:cat>
            <c:numRef>
              <c:f>Sheet1!$A$2:$A$3</c:f>
              <c:numCache>
                <c:formatCode>General</c:formatCode>
                <c:ptCount val="2"/>
              </c:numCache>
            </c:numRef>
          </c:cat>
          <c:val>
            <c:numRef>
              <c:f>Sheet1!$B$2:$B$3</c:f>
              <c:numCache>
                <c:formatCode>General</c:formatCode>
                <c:ptCount val="2"/>
                <c:pt idx="0">
                  <c:v>20</c:v>
                </c:pt>
                <c:pt idx="1">
                  <c:v>80</c:v>
                </c:pt>
              </c:numCache>
            </c:numRef>
          </c:val>
          <c:extLst>
            <c:ext xmlns:c16="http://schemas.microsoft.com/office/drawing/2014/chart" uri="{C3380CC4-5D6E-409C-BE32-E72D297353CC}">
              <c16:uniqueId val="{00000004-5F55-423E-860E-02AD51975310}"/>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t"/>
      <c:legendEntry>
        <c:idx val="1"/>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551071629505708"/>
          <c:y val="0.24264496722796478"/>
          <c:w val="0.50490337926509188"/>
          <c:h val="0.75735506889763782"/>
        </c:manualLayout>
      </c:layout>
      <c:doughnutChart>
        <c:varyColors val="1"/>
        <c:ser>
          <c:idx val="0"/>
          <c:order val="0"/>
          <c:tx>
            <c:strRef>
              <c:f>Sheet1!$B$1</c:f>
              <c:strCache>
                <c:ptCount val="1"/>
                <c:pt idx="0">
                  <c:v> 2</c:v>
                </c:pt>
              </c:strCache>
            </c:strRef>
          </c:tx>
          <c:spPr>
            <a:ln>
              <a:noFill/>
            </a:ln>
          </c:spPr>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BED9-4EF8-BF01-9D4ED9B60D2C}"/>
              </c:ext>
            </c:extLst>
          </c:dPt>
          <c:dPt>
            <c:idx val="1"/>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BED9-4EF8-BF01-9D4ED9B60D2C}"/>
              </c:ext>
            </c:extLst>
          </c:dPt>
          <c:dLbls>
            <c:delete val="1"/>
          </c:dLbls>
          <c:cat>
            <c:numRef>
              <c:f>Sheet1!$A$2:$A$3</c:f>
              <c:numCache>
                <c:formatCode>General</c:formatCode>
                <c:ptCount val="2"/>
              </c:numCache>
            </c:numRef>
          </c:cat>
          <c:val>
            <c:numRef>
              <c:f>Sheet1!$B$2:$B$3</c:f>
              <c:numCache>
                <c:formatCode>General</c:formatCode>
                <c:ptCount val="2"/>
                <c:pt idx="0">
                  <c:v>61</c:v>
                </c:pt>
                <c:pt idx="1">
                  <c:v>39</c:v>
                </c:pt>
              </c:numCache>
            </c:numRef>
          </c:val>
          <c:extLst>
            <c:ext xmlns:c16="http://schemas.microsoft.com/office/drawing/2014/chart" uri="{C3380CC4-5D6E-409C-BE32-E72D297353CC}">
              <c16:uniqueId val="{00000004-BED9-4EF8-BF01-9D4ED9B60D2C}"/>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t"/>
      <c:legendEntry>
        <c:idx val="1"/>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254839238845143"/>
          <c:y val="0.24264493110236221"/>
          <c:w val="0.50490337926509188"/>
          <c:h val="0.75735506889763782"/>
        </c:manualLayout>
      </c:layout>
      <c:doughnutChart>
        <c:varyColors val="1"/>
        <c:ser>
          <c:idx val="0"/>
          <c:order val="0"/>
          <c:tx>
            <c:strRef>
              <c:f>Sheet1!$B$1</c:f>
              <c:strCache>
                <c:ptCount val="1"/>
                <c:pt idx="0">
                  <c:v> 2</c:v>
                </c:pt>
              </c:strCache>
            </c:strRef>
          </c:tx>
          <c:spPr>
            <a:ln>
              <a:noFill/>
            </a:ln>
          </c:spPr>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9C88-409F-A993-E52F3F469BAE}"/>
              </c:ext>
            </c:extLst>
          </c:dPt>
          <c:dPt>
            <c:idx val="1"/>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9C88-409F-A993-E52F3F469BAE}"/>
              </c:ext>
            </c:extLst>
          </c:dPt>
          <c:dLbls>
            <c:delete val="1"/>
          </c:dLbls>
          <c:cat>
            <c:numRef>
              <c:f>Sheet1!$A$2:$A$3</c:f>
              <c:numCache>
                <c:formatCode>General</c:formatCode>
                <c:ptCount val="2"/>
              </c:numCache>
            </c:numRef>
          </c:cat>
          <c:val>
            <c:numRef>
              <c:f>Sheet1!$B$2:$B$3</c:f>
              <c:numCache>
                <c:formatCode>General</c:formatCode>
                <c:ptCount val="2"/>
                <c:pt idx="0">
                  <c:v>39</c:v>
                </c:pt>
                <c:pt idx="1">
                  <c:v>61</c:v>
                </c:pt>
              </c:numCache>
            </c:numRef>
          </c:val>
          <c:extLst>
            <c:ext xmlns:c16="http://schemas.microsoft.com/office/drawing/2014/chart" uri="{C3380CC4-5D6E-409C-BE32-E72D297353CC}">
              <c16:uniqueId val="{00000004-9C88-409F-A993-E52F3F469BAE}"/>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t"/>
      <c:legendEntry>
        <c:idx val="1"/>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0.42372</cdr:x>
      <cdr:y>0.04384</cdr:y>
    </cdr:from>
    <cdr:to>
      <cdr:x>0.63701</cdr:x>
      <cdr:y>0.24236</cdr:y>
    </cdr:to>
    <cdr:sp macro="" textlink="">
      <cdr:nvSpPr>
        <cdr:cNvPr id="2" name="Rectangle 1">
          <a:extLst xmlns:a="http://schemas.openxmlformats.org/drawingml/2006/main">
            <a:ext uri="{FF2B5EF4-FFF2-40B4-BE49-F238E27FC236}">
              <a16:creationId xmlns:a16="http://schemas.microsoft.com/office/drawing/2014/main" id="{A93E3CF2-E469-4FC8-997C-EF30E2B063F3}"/>
            </a:ext>
          </a:extLst>
        </cdr:cNvPr>
        <cdr:cNvSpPr/>
      </cdr:nvSpPr>
      <cdr:spPr>
        <a:xfrm xmlns:a="http://schemas.openxmlformats.org/drawingml/2006/main">
          <a:off x="1816556" y="125291"/>
          <a:ext cx="914400" cy="567405"/>
        </a:xfrm>
        <a:prstGeom xmlns:a="http://schemas.openxmlformats.org/drawingml/2006/main" prst="rect">
          <a:avLst/>
        </a:prstGeom>
        <a:solidFill xmlns:a="http://schemas.openxmlformats.org/drawingml/2006/main">
          <a:schemeClr val="bg1"/>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userShapes>
</file>

<file path=ppt/drawings/drawing2.xml><?xml version="1.0" encoding="utf-8"?>
<c:userShapes xmlns:c="http://schemas.openxmlformats.org/drawingml/2006/chart">
  <cdr:relSizeAnchor xmlns:cdr="http://schemas.openxmlformats.org/drawingml/2006/chartDrawing">
    <cdr:from>
      <cdr:x>0.43928</cdr:x>
      <cdr:y>0.04384</cdr:y>
    </cdr:from>
    <cdr:to>
      <cdr:x>0.68428</cdr:x>
      <cdr:y>0.2317</cdr:y>
    </cdr:to>
    <cdr:sp macro="" textlink="">
      <cdr:nvSpPr>
        <cdr:cNvPr id="2" name="Rectangle 1">
          <a:extLst xmlns:a="http://schemas.openxmlformats.org/drawingml/2006/main">
            <a:ext uri="{FF2B5EF4-FFF2-40B4-BE49-F238E27FC236}">
              <a16:creationId xmlns:a16="http://schemas.microsoft.com/office/drawing/2014/main" id="{A641207E-2DFD-4E9F-9D19-421AFFADD8EB}"/>
            </a:ext>
          </a:extLst>
        </cdr:cNvPr>
        <cdr:cNvSpPr/>
      </cdr:nvSpPr>
      <cdr:spPr>
        <a:xfrm xmlns:a="http://schemas.openxmlformats.org/drawingml/2006/main">
          <a:off x="1883244" y="125298"/>
          <a:ext cx="1050344" cy="536918"/>
        </a:xfrm>
        <a:prstGeom xmlns:a="http://schemas.openxmlformats.org/drawingml/2006/main" prst="rect">
          <a:avLst/>
        </a:prstGeom>
        <a:solidFill xmlns:a="http://schemas.openxmlformats.org/drawingml/2006/main">
          <a:schemeClr val="bg1"/>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0.06225</cdr:x>
      <cdr:y>0.0358</cdr:y>
    </cdr:from>
    <cdr:to>
      <cdr:x>0.19914</cdr:x>
      <cdr:y>0.22366</cdr:y>
    </cdr:to>
    <cdr:sp macro="" textlink="">
      <cdr:nvSpPr>
        <cdr:cNvPr id="3" name="Rectangle 2">
          <a:extLst xmlns:a="http://schemas.openxmlformats.org/drawingml/2006/main">
            <a:ext uri="{FF2B5EF4-FFF2-40B4-BE49-F238E27FC236}">
              <a16:creationId xmlns:a16="http://schemas.microsoft.com/office/drawing/2014/main" id="{446CB32B-B011-4A2D-8CD1-A19605460CF4}"/>
            </a:ext>
          </a:extLst>
        </cdr:cNvPr>
        <cdr:cNvSpPr/>
      </cdr:nvSpPr>
      <cdr:spPr>
        <a:xfrm xmlns:a="http://schemas.openxmlformats.org/drawingml/2006/main">
          <a:off x="266859" y="102332"/>
          <a:ext cx="586859" cy="536918"/>
        </a:xfrm>
        <a:prstGeom xmlns:a="http://schemas.openxmlformats.org/drawingml/2006/main" prst="rect">
          <a:avLst/>
        </a:prstGeom>
        <a:solidFill xmlns:a="http://schemas.openxmlformats.org/drawingml/2006/main">
          <a:schemeClr val="tx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dirty="0"/>
        </a:p>
      </cdr:txBody>
    </cdr:sp>
  </cdr:relSizeAnchor>
</c:userShapes>
</file>

<file path=ppt/drawings/drawing3.xml><?xml version="1.0" encoding="utf-8"?>
<c:userShapes xmlns:c="http://schemas.openxmlformats.org/drawingml/2006/chart">
  <cdr:relSizeAnchor xmlns:cdr="http://schemas.openxmlformats.org/drawingml/2006/chartDrawing">
    <cdr:from>
      <cdr:x>0.4129</cdr:x>
      <cdr:y>0.04384</cdr:y>
    </cdr:from>
    <cdr:to>
      <cdr:x>0.63849</cdr:x>
      <cdr:y>0.23799</cdr:y>
    </cdr:to>
    <cdr:sp macro="" textlink="">
      <cdr:nvSpPr>
        <cdr:cNvPr id="2" name="Rectangle 1">
          <a:extLst xmlns:a="http://schemas.openxmlformats.org/drawingml/2006/main">
            <a:ext uri="{FF2B5EF4-FFF2-40B4-BE49-F238E27FC236}">
              <a16:creationId xmlns:a16="http://schemas.microsoft.com/office/drawing/2014/main" id="{6C17880E-4764-4367-A92D-48910F04E26C}"/>
            </a:ext>
          </a:extLst>
        </cdr:cNvPr>
        <cdr:cNvSpPr/>
      </cdr:nvSpPr>
      <cdr:spPr>
        <a:xfrm xmlns:a="http://schemas.openxmlformats.org/drawingml/2006/main">
          <a:off x="1770131" y="125291"/>
          <a:ext cx="967130" cy="554903"/>
        </a:xfrm>
        <a:prstGeom xmlns:a="http://schemas.openxmlformats.org/drawingml/2006/main" prst="rect">
          <a:avLst/>
        </a:prstGeom>
        <a:solidFill xmlns:a="http://schemas.openxmlformats.org/drawingml/2006/main">
          <a:schemeClr val="bg1"/>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userShapes>
</file>

<file path=ppt/media/hdphoto1.wdp>
</file>

<file path=ppt/media/image1.png>
</file>

<file path=ppt/media/image10.jpeg>
</file>

<file path=ppt/media/image11.jpeg>
</file>

<file path=ppt/media/image2.png>
</file>

<file path=ppt/media/image3.png>
</file>

<file path=ppt/media/image4.jpg>
</file>

<file path=ppt/media/image5.jp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many of you have been trapped searching for parking?</a:t>
            </a:r>
            <a:br>
              <a:rPr lang="en-US" dirty="0"/>
            </a:br>
            <a:r>
              <a:rPr lang="en-US" dirty="0"/>
              <a:t>Once, I was stuck in the car watching as someone came up to our car and started yelling at my dad for “taking his spot”</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want to put the power into the parking lot manager’s hands by making it entirely customizable</a:t>
            </a:r>
            <a:endParaRPr dirty="0"/>
          </a:p>
        </p:txBody>
      </p:sp>
    </p:spTree>
    <p:extLst>
      <p:ext uri="{BB962C8B-B14F-4D97-AF65-F5344CB8AC3E}">
        <p14:creationId xmlns:p14="http://schemas.microsoft.com/office/powerpoint/2010/main" val="13888075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MyPark</a:t>
            </a:r>
            <a:r>
              <a:rPr lang="en-US" dirty="0"/>
              <a:t>, another parking reservation system which uses a more complex system of sensors, has already been adopted into 31+ major malls across the country, serving an estimated 62 million customers a year.</a:t>
            </a:r>
            <a:endParaRPr dirty="0"/>
          </a:p>
        </p:txBody>
      </p:sp>
    </p:spTree>
    <p:extLst>
      <p:ext uri="{BB962C8B-B14F-4D97-AF65-F5344CB8AC3E}">
        <p14:creationId xmlns:p14="http://schemas.microsoft.com/office/powerpoint/2010/main" val="37544252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Shopping centers across the country agree that ease of access is one of the most important factors in management, boosting sales and return visit rates</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Smart parking sphere is a huge industry set to continue growing</a:t>
            </a:r>
          </a:p>
          <a:p>
            <a:pPr marL="139700" indent="0">
              <a:buNone/>
            </a:pPr>
            <a:r>
              <a:rPr lang="en-US" dirty="0"/>
              <a:t>Off street parking takes a large portion of that </a:t>
            </a:r>
          </a:p>
          <a:p>
            <a:pPr marL="139700" indent="0">
              <a:buNone/>
            </a:pPr>
            <a:r>
              <a:rPr lang="en-US" dirty="0"/>
              <a:t>Off street commercial parking is set to only grow, as more and more lots adopt app based system to manage their lots</a:t>
            </a:r>
          </a:p>
        </p:txBody>
      </p:sp>
    </p:spTree>
    <p:extLst>
      <p:ext uri="{BB962C8B-B14F-4D97-AF65-F5344CB8AC3E}">
        <p14:creationId xmlns:p14="http://schemas.microsoft.com/office/powerpoint/2010/main" val="9493406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9703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99463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56427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LotBot</a:t>
            </a:r>
            <a:r>
              <a:rPr lang="en-US" dirty="0"/>
              <a:t> stands out among other reservation style apps by completely focusing around the user experience. From putting the power into the lot manager’s hands, to a fast and easy website with no barriers of entries, our goal is to make parking as accessible as possible.</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mixed age group makes us perfect to understand the upcoming generation of people and how they might be affected</a:t>
            </a:r>
            <a:endParaRPr dirty="0"/>
          </a:p>
        </p:txBody>
      </p:sp>
    </p:spTree>
    <p:extLst>
      <p:ext uri="{BB962C8B-B14F-4D97-AF65-F5344CB8AC3E}">
        <p14:creationId xmlns:p14="http://schemas.microsoft.com/office/powerpoint/2010/main" val="16268208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After improving on our prototype and continuing testing</a:t>
            </a:r>
            <a:endParaRPr dirty="0"/>
          </a:p>
        </p:txBody>
      </p:sp>
    </p:spTree>
    <p:extLst>
      <p:ext uri="{BB962C8B-B14F-4D97-AF65-F5344CB8AC3E}">
        <p14:creationId xmlns:p14="http://schemas.microsoft.com/office/powerpoint/2010/main" val="1164206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Across the country, people are spending inordinate amounts of time simply finding parking</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Time adds up to over 17hrs/</a:t>
            </a:r>
            <a:r>
              <a:rPr lang="en-US" dirty="0" err="1"/>
              <a:t>yr</a:t>
            </a:r>
            <a:r>
              <a:rPr lang="en-US" dirty="0"/>
              <a:t> which can be spent working, spending time with family, or working on a startup project</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Parking lots across the world have turned into stressful and dangerous areas. This has lead to drivers avoiding shopping destinations simply to avoid parking.</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Further pushed by the stressed, and busy millennial who value their experiences far more than whatever they buy. Especially during the age of COVID as people turn to online shopping for their retail needs, how does in person shopping differentiate itself?</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That’s where we come in. </a:t>
            </a:r>
            <a:r>
              <a:rPr lang="en-US" dirty="0" err="1"/>
              <a:t>LotBot</a:t>
            </a:r>
            <a:r>
              <a:rPr lang="en-US" dirty="0"/>
              <a:t> is a website where users can reserve a parking space to keep parking lots clear. Our technology can be implemented into any lot to keep the traffic out of the parking lot </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Imagine this: example</a:t>
            </a:r>
            <a:endParaRPr dirty="0"/>
          </a:p>
        </p:txBody>
      </p:sp>
    </p:spTree>
    <p:extLst>
      <p:ext uri="{BB962C8B-B14F-4D97-AF65-F5344CB8AC3E}">
        <p14:creationId xmlns:p14="http://schemas.microsoft.com/office/powerpoint/2010/main" val="3874919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Example </a:t>
            </a:r>
            <a:r>
              <a:rPr lang="en-US" dirty="0" err="1"/>
              <a:t>cont</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222222"/>
        </a:solidFill>
        <a:effectLst/>
      </p:bgPr>
    </p:bg>
    <p:spTree>
      <p:nvGrpSpPr>
        <p:cNvPr id="1" name="Shape 9"/>
        <p:cNvGrpSpPr/>
        <p:nvPr/>
      </p:nvGrpSpPr>
      <p:grpSpPr>
        <a:xfrm>
          <a:off x="0" y="0"/>
          <a:ext cx="0" cy="0"/>
          <a:chOff x="0" y="0"/>
          <a:chExt cx="0" cy="0"/>
        </a:xfrm>
      </p:grpSpPr>
      <p:sp>
        <p:nvSpPr>
          <p:cNvPr id="10" name="Google Shape;10;p2"/>
          <p:cNvSpPr/>
          <p:nvPr/>
        </p:nvSpPr>
        <p:spPr>
          <a:xfrm>
            <a:off x="-11025" y="-11025"/>
            <a:ext cx="9144000" cy="5143500"/>
          </a:xfrm>
          <a:prstGeom prst="rect">
            <a:avLst/>
          </a:prstGeom>
          <a:solidFill>
            <a:srgbClr val="222222">
              <a:alpha val="6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086350" y="-38100"/>
            <a:ext cx="4114800" cy="5219700"/>
          </a:xfrm>
          <a:custGeom>
            <a:avLst/>
            <a:gdLst/>
            <a:ahLst/>
            <a:cxnLst/>
            <a:rect l="l" t="t" r="r" b="b"/>
            <a:pathLst>
              <a:path w="164592" h="208788" extrusionOk="0">
                <a:moveTo>
                  <a:pt x="0" y="1524"/>
                </a:moveTo>
                <a:lnTo>
                  <a:pt x="107442" y="208788"/>
                </a:lnTo>
                <a:lnTo>
                  <a:pt x="164592" y="208788"/>
                </a:lnTo>
                <a:lnTo>
                  <a:pt x="164592" y="0"/>
                </a:lnTo>
                <a:close/>
              </a:path>
            </a:pathLst>
          </a:custGeom>
          <a:solidFill>
            <a:schemeClr val="accent1"/>
          </a:solidFill>
          <a:ln>
            <a:noFill/>
          </a:ln>
        </p:spPr>
      </p:sp>
      <p:sp>
        <p:nvSpPr>
          <p:cNvPr id="12" name="Google Shape;12;p2"/>
          <p:cNvSpPr/>
          <p:nvPr/>
        </p:nvSpPr>
        <p:spPr>
          <a:xfrm flipH="1">
            <a:off x="-418950" y="4394400"/>
            <a:ext cx="8172300" cy="749100"/>
          </a:xfrm>
          <a:prstGeom prst="parallelogram">
            <a:avLst>
              <a:gd name="adj" fmla="val 51542"/>
            </a:avLst>
          </a:prstGeom>
          <a:solidFill>
            <a:srgbClr val="FFFFFF">
              <a:alpha val="17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3" name="Google Shape;13;p2"/>
          <p:cNvSpPr/>
          <p:nvPr/>
        </p:nvSpPr>
        <p:spPr>
          <a:xfrm flipH="1">
            <a:off x="1028475" y="4166400"/>
            <a:ext cx="8369700" cy="228000"/>
          </a:xfrm>
          <a:prstGeom prst="parallelogram">
            <a:avLst>
              <a:gd name="adj" fmla="val 51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1028475" y="0"/>
            <a:ext cx="5238600" cy="4020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chemeClr val="accent1"/>
        </a:solidFill>
        <a:effectLst/>
      </p:bgPr>
    </p:bg>
    <p:spTree>
      <p:nvGrpSpPr>
        <p:cNvPr id="1" name="Shape 15"/>
        <p:cNvGrpSpPr/>
        <p:nvPr/>
      </p:nvGrpSpPr>
      <p:grpSpPr>
        <a:xfrm>
          <a:off x="0" y="0"/>
          <a:ext cx="0" cy="0"/>
          <a:chOff x="0" y="0"/>
          <a:chExt cx="0" cy="0"/>
        </a:xfrm>
      </p:grpSpPr>
      <p:sp>
        <p:nvSpPr>
          <p:cNvPr id="16" name="Google Shape;16;p3"/>
          <p:cNvSpPr/>
          <p:nvPr/>
        </p:nvSpPr>
        <p:spPr>
          <a:xfrm>
            <a:off x="5086350" y="-38100"/>
            <a:ext cx="4114800" cy="5219700"/>
          </a:xfrm>
          <a:custGeom>
            <a:avLst/>
            <a:gdLst/>
            <a:ahLst/>
            <a:cxnLst/>
            <a:rect l="l" t="t" r="r" b="b"/>
            <a:pathLst>
              <a:path w="164592" h="208788" extrusionOk="0">
                <a:moveTo>
                  <a:pt x="0" y="1524"/>
                </a:moveTo>
                <a:lnTo>
                  <a:pt x="107442" y="208788"/>
                </a:lnTo>
                <a:lnTo>
                  <a:pt x="164592" y="208788"/>
                </a:lnTo>
                <a:lnTo>
                  <a:pt x="164592" y="0"/>
                </a:lnTo>
                <a:close/>
              </a:path>
            </a:pathLst>
          </a:custGeom>
          <a:solidFill>
            <a:srgbClr val="FFFFFF">
              <a:alpha val="17690"/>
            </a:srgbClr>
          </a:solidFill>
          <a:ln>
            <a:noFill/>
          </a:ln>
        </p:spPr>
      </p:sp>
      <p:sp>
        <p:nvSpPr>
          <p:cNvPr id="17" name="Google Shape;17;p3"/>
          <p:cNvSpPr/>
          <p:nvPr/>
        </p:nvSpPr>
        <p:spPr>
          <a:xfrm flipH="1">
            <a:off x="-418950" y="4394400"/>
            <a:ext cx="8172300" cy="749100"/>
          </a:xfrm>
          <a:prstGeom prst="parallelogram">
            <a:avLst>
              <a:gd name="adj" fmla="val 51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8" name="Google Shape;18;p3"/>
          <p:cNvSpPr/>
          <p:nvPr/>
        </p:nvSpPr>
        <p:spPr>
          <a:xfrm flipH="1">
            <a:off x="1028475" y="4166400"/>
            <a:ext cx="8369700" cy="2280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ctrTitle"/>
          </p:nvPr>
        </p:nvSpPr>
        <p:spPr>
          <a:xfrm>
            <a:off x="1028475" y="2345350"/>
            <a:ext cx="522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0" name="Google Shape;20;p3"/>
          <p:cNvSpPr txBox="1">
            <a:spLocks noGrp="1"/>
          </p:cNvSpPr>
          <p:nvPr>
            <p:ph type="subTitle" idx="1"/>
          </p:nvPr>
        </p:nvSpPr>
        <p:spPr>
          <a:xfrm>
            <a:off x="1028475" y="3449650"/>
            <a:ext cx="5220000" cy="5700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222222"/>
              </a:buClr>
              <a:buSzPts val="2400"/>
              <a:buNone/>
              <a:defRPr sz="2400"/>
            </a:lvl1pPr>
            <a:lvl2pPr lvl="1" rtl="0">
              <a:spcBef>
                <a:spcPts val="0"/>
              </a:spcBef>
              <a:spcAft>
                <a:spcPts val="0"/>
              </a:spcAft>
              <a:buClr>
                <a:srgbClr val="222222"/>
              </a:buClr>
              <a:buSzPts val="2400"/>
              <a:buNone/>
              <a:defRPr/>
            </a:lvl2pPr>
            <a:lvl3pPr lvl="2" rtl="0">
              <a:spcBef>
                <a:spcPts val="0"/>
              </a:spcBef>
              <a:spcAft>
                <a:spcPts val="0"/>
              </a:spcAft>
              <a:buClr>
                <a:srgbClr val="222222"/>
              </a:buClr>
              <a:buSzPts val="2400"/>
              <a:buNone/>
              <a:defRPr/>
            </a:lvl3pPr>
            <a:lvl4pPr lvl="3" rtl="0">
              <a:spcBef>
                <a:spcPts val="0"/>
              </a:spcBef>
              <a:spcAft>
                <a:spcPts val="0"/>
              </a:spcAft>
              <a:buClr>
                <a:srgbClr val="222222"/>
              </a:buClr>
              <a:buSzPts val="2400"/>
              <a:buNone/>
              <a:defRPr sz="2400"/>
            </a:lvl4pPr>
            <a:lvl5pPr lvl="4" rtl="0">
              <a:spcBef>
                <a:spcPts val="0"/>
              </a:spcBef>
              <a:spcAft>
                <a:spcPts val="0"/>
              </a:spcAft>
              <a:buClr>
                <a:srgbClr val="222222"/>
              </a:buClr>
              <a:buSzPts val="2400"/>
              <a:buNone/>
              <a:defRPr sz="2400"/>
            </a:lvl5pPr>
            <a:lvl6pPr lvl="5" rtl="0">
              <a:spcBef>
                <a:spcPts val="0"/>
              </a:spcBef>
              <a:spcAft>
                <a:spcPts val="0"/>
              </a:spcAft>
              <a:buClr>
                <a:srgbClr val="222222"/>
              </a:buClr>
              <a:buSzPts val="2400"/>
              <a:buNone/>
              <a:defRPr sz="2400"/>
            </a:lvl6pPr>
            <a:lvl7pPr lvl="6" rtl="0">
              <a:spcBef>
                <a:spcPts val="0"/>
              </a:spcBef>
              <a:spcAft>
                <a:spcPts val="0"/>
              </a:spcAft>
              <a:buClr>
                <a:srgbClr val="222222"/>
              </a:buClr>
              <a:buSzPts val="2400"/>
              <a:buNone/>
              <a:defRPr sz="2400"/>
            </a:lvl7pPr>
            <a:lvl8pPr lvl="7" rtl="0">
              <a:spcBef>
                <a:spcPts val="0"/>
              </a:spcBef>
              <a:spcAft>
                <a:spcPts val="0"/>
              </a:spcAft>
              <a:buClr>
                <a:srgbClr val="222222"/>
              </a:buClr>
              <a:buSzPts val="2400"/>
              <a:buNone/>
              <a:defRPr sz="2400"/>
            </a:lvl8pPr>
            <a:lvl9pPr lvl="8" rtl="0">
              <a:spcBef>
                <a:spcPts val="0"/>
              </a:spcBef>
              <a:spcAft>
                <a:spcPts val="0"/>
              </a:spcAft>
              <a:buClr>
                <a:srgbClr val="222222"/>
              </a:buClr>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1"/>
        <p:cNvGrpSpPr/>
        <p:nvPr/>
      </p:nvGrpSpPr>
      <p:grpSpPr>
        <a:xfrm>
          <a:off x="0" y="0"/>
          <a:ext cx="0" cy="0"/>
          <a:chOff x="0" y="0"/>
          <a:chExt cx="0" cy="0"/>
        </a:xfrm>
      </p:grpSpPr>
      <p:sp>
        <p:nvSpPr>
          <p:cNvPr id="22" name="Google Shape;22;p4"/>
          <p:cNvSpPr/>
          <p:nvPr/>
        </p:nvSpPr>
        <p:spPr>
          <a:xfrm>
            <a:off x="-44050" y="-38100"/>
            <a:ext cx="4139800" cy="5192625"/>
          </a:xfrm>
          <a:custGeom>
            <a:avLst/>
            <a:gdLst/>
            <a:ahLst/>
            <a:cxnLst/>
            <a:rect l="l" t="t" r="r" b="b"/>
            <a:pathLst>
              <a:path w="165592" h="207705" extrusionOk="0">
                <a:moveTo>
                  <a:pt x="165592" y="207264"/>
                </a:moveTo>
                <a:lnTo>
                  <a:pt x="58150" y="0"/>
                </a:lnTo>
                <a:lnTo>
                  <a:pt x="0" y="643"/>
                </a:lnTo>
                <a:lnTo>
                  <a:pt x="881" y="207705"/>
                </a:lnTo>
                <a:close/>
              </a:path>
            </a:pathLst>
          </a:custGeom>
          <a:solidFill>
            <a:schemeClr val="lt2"/>
          </a:solidFill>
          <a:ln>
            <a:noFill/>
          </a:ln>
        </p:spPr>
      </p:sp>
      <p:sp>
        <p:nvSpPr>
          <p:cNvPr id="23" name="Google Shape;23;p4"/>
          <p:cNvSpPr/>
          <p:nvPr/>
        </p:nvSpPr>
        <p:spPr>
          <a:xfrm flipH="1">
            <a:off x="-647600" y="-14750"/>
            <a:ext cx="24819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txBox="1">
            <a:spLocks noGrp="1"/>
          </p:cNvSpPr>
          <p:nvPr>
            <p:ph type="body" idx="1"/>
          </p:nvPr>
        </p:nvSpPr>
        <p:spPr>
          <a:xfrm>
            <a:off x="990375" y="1021950"/>
            <a:ext cx="7343100" cy="3372600"/>
          </a:xfrm>
          <a:prstGeom prst="rect">
            <a:avLst/>
          </a:prstGeom>
        </p:spPr>
        <p:txBody>
          <a:bodyPr spcFirstLastPara="1" wrap="square" lIns="91425" tIns="91425" rIns="91425" bIns="91425" anchor="ctr" anchorCtr="0">
            <a:noAutofit/>
          </a:bodyPr>
          <a:lstStyle>
            <a:lvl1pPr marL="457200" lvl="0" indent="-457200" rtl="0">
              <a:spcBef>
                <a:spcPts val="600"/>
              </a:spcBef>
              <a:spcAft>
                <a:spcPts val="0"/>
              </a:spcAft>
              <a:buSzPts val="3600"/>
              <a:buChar char="▸"/>
              <a:defRPr sz="3600" i="1"/>
            </a:lvl1pPr>
            <a:lvl2pPr marL="914400" lvl="1" indent="-457200" rtl="0">
              <a:spcBef>
                <a:spcPts val="0"/>
              </a:spcBef>
              <a:spcAft>
                <a:spcPts val="0"/>
              </a:spcAft>
              <a:buSzPts val="3600"/>
              <a:buChar char="▹"/>
              <a:defRPr sz="3600" i="1"/>
            </a:lvl2pPr>
            <a:lvl3pPr marL="1371600" lvl="2" indent="-457200" rtl="0">
              <a:spcBef>
                <a:spcPts val="0"/>
              </a:spcBef>
              <a:spcAft>
                <a:spcPts val="0"/>
              </a:spcAft>
              <a:buSzPts val="3600"/>
              <a:buChar char="▹"/>
              <a:defRPr sz="3600" i="1"/>
            </a:lvl3pPr>
            <a:lvl4pPr marL="1828800" lvl="3" indent="-457200" rtl="0">
              <a:spcBef>
                <a:spcPts val="0"/>
              </a:spcBef>
              <a:spcAft>
                <a:spcPts val="0"/>
              </a:spcAft>
              <a:buSzPts val="3600"/>
              <a:buChar char="▹"/>
              <a:defRPr sz="3600" i="1"/>
            </a:lvl4pPr>
            <a:lvl5pPr marL="2286000" lvl="4" indent="-457200" rtl="0">
              <a:spcBef>
                <a:spcPts val="0"/>
              </a:spcBef>
              <a:spcAft>
                <a:spcPts val="0"/>
              </a:spcAft>
              <a:buSzPts val="3600"/>
              <a:buChar char="▹"/>
              <a:defRPr sz="3600" i="1"/>
            </a:lvl5pPr>
            <a:lvl6pPr marL="2743200" lvl="5" indent="-457200" rtl="0">
              <a:spcBef>
                <a:spcPts val="0"/>
              </a:spcBef>
              <a:spcAft>
                <a:spcPts val="0"/>
              </a:spcAft>
              <a:buSzPts val="3600"/>
              <a:buChar char="▹"/>
              <a:defRPr sz="3600" i="1"/>
            </a:lvl6pPr>
            <a:lvl7pPr marL="3200400" lvl="6" indent="-457200" rtl="0">
              <a:spcBef>
                <a:spcPts val="0"/>
              </a:spcBef>
              <a:spcAft>
                <a:spcPts val="0"/>
              </a:spcAft>
              <a:buSzPts val="3600"/>
              <a:buChar char="▹"/>
              <a:defRPr sz="3600" i="1"/>
            </a:lvl7pPr>
            <a:lvl8pPr marL="3657600" lvl="7" indent="-457200" rtl="0">
              <a:spcBef>
                <a:spcPts val="0"/>
              </a:spcBef>
              <a:spcAft>
                <a:spcPts val="0"/>
              </a:spcAft>
              <a:buSzPts val="3600"/>
              <a:buChar char="▹"/>
              <a:defRPr sz="3600" i="1"/>
            </a:lvl8pPr>
            <a:lvl9pPr marL="4114800" lvl="8" indent="-457200">
              <a:spcBef>
                <a:spcPts val="0"/>
              </a:spcBef>
              <a:spcAft>
                <a:spcPts val="0"/>
              </a:spcAft>
              <a:buSzPts val="3600"/>
              <a:buChar char="▹"/>
              <a:defRPr sz="3600" i="1"/>
            </a:lvl9pPr>
          </a:lstStyle>
          <a:p>
            <a:endParaRPr/>
          </a:p>
        </p:txBody>
      </p:sp>
      <p:sp>
        <p:nvSpPr>
          <p:cNvPr id="25" name="Google Shape;25;p4"/>
          <p:cNvSpPr txBox="1"/>
          <p:nvPr/>
        </p:nvSpPr>
        <p:spPr>
          <a:xfrm>
            <a:off x="-121150" y="-271850"/>
            <a:ext cx="19557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0">
                <a:solidFill>
                  <a:srgbClr val="FFFFFF"/>
                </a:solidFill>
                <a:latin typeface="Dosis"/>
                <a:ea typeface="Dosis"/>
                <a:cs typeface="Dosis"/>
                <a:sym typeface="Dosis"/>
              </a:rPr>
              <a:t>“</a:t>
            </a:r>
            <a:endParaRPr sz="15000">
              <a:solidFill>
                <a:srgbClr val="FFFFFF"/>
              </a:solidFill>
              <a:latin typeface="Dosis"/>
              <a:ea typeface="Dosis"/>
              <a:cs typeface="Dosis"/>
              <a:sym typeface="Dosis"/>
            </a:endParaRPr>
          </a:p>
        </p:txBody>
      </p:sp>
      <p:sp>
        <p:nvSpPr>
          <p:cNvPr id="26" name="Google Shape;26;p4"/>
          <p:cNvSpPr/>
          <p:nvPr/>
        </p:nvSpPr>
        <p:spPr>
          <a:xfrm flipH="1">
            <a:off x="1440947" y="-14750"/>
            <a:ext cx="7458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flipH="1">
            <a:off x="6957299" y="4394650"/>
            <a:ext cx="26439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p:nvPr/>
        </p:nvSpPr>
        <p:spPr>
          <a:xfrm>
            <a:off x="6957475" y="4137550"/>
            <a:ext cx="21864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0">
                <a:solidFill>
                  <a:srgbClr val="FFFFFF"/>
                </a:solidFill>
                <a:latin typeface="Dosis"/>
                <a:ea typeface="Dosis"/>
                <a:cs typeface="Dosis"/>
                <a:sym typeface="Dosis"/>
              </a:rPr>
              <a:t>”</a:t>
            </a:r>
            <a:endParaRPr sz="15000">
              <a:solidFill>
                <a:srgbClr val="FFFFFF"/>
              </a:solidFill>
              <a:latin typeface="Dosis"/>
              <a:ea typeface="Dosis"/>
              <a:cs typeface="Dosis"/>
              <a:sym typeface="Dosis"/>
            </a:endParaRPr>
          </a:p>
        </p:txBody>
      </p:sp>
      <p:sp>
        <p:nvSpPr>
          <p:cNvPr id="29" name="Google Shape;29;p4"/>
          <p:cNvSpPr/>
          <p:nvPr/>
        </p:nvSpPr>
        <p:spPr>
          <a:xfrm flipH="1">
            <a:off x="6626547" y="4394650"/>
            <a:ext cx="7458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0"/>
        <p:cNvGrpSpPr/>
        <p:nvPr/>
      </p:nvGrpSpPr>
      <p:grpSpPr>
        <a:xfrm>
          <a:off x="0" y="0"/>
          <a:ext cx="0" cy="0"/>
          <a:chOff x="0" y="0"/>
          <a:chExt cx="0" cy="0"/>
        </a:xfrm>
      </p:grpSpPr>
      <p:grpSp>
        <p:nvGrpSpPr>
          <p:cNvPr id="31" name="Google Shape;31;p5"/>
          <p:cNvGrpSpPr/>
          <p:nvPr/>
        </p:nvGrpSpPr>
        <p:grpSpPr>
          <a:xfrm>
            <a:off x="-903537" y="-38100"/>
            <a:ext cx="10524355" cy="5214650"/>
            <a:chOff x="-903537" y="-38100"/>
            <a:chExt cx="10524355" cy="5214650"/>
          </a:xfrm>
        </p:grpSpPr>
        <p:sp>
          <p:nvSpPr>
            <p:cNvPr id="32" name="Google Shape;32;p5"/>
            <p:cNvSpPr/>
            <p:nvPr/>
          </p:nvSpPr>
          <p:spPr>
            <a:xfrm>
              <a:off x="-55075" y="-38100"/>
              <a:ext cx="3312625" cy="5214650"/>
            </a:xfrm>
            <a:custGeom>
              <a:avLst/>
              <a:gdLst/>
              <a:ahLst/>
              <a:cxnLst/>
              <a:rect l="l" t="t" r="r" b="b"/>
              <a:pathLst>
                <a:path w="132505" h="208586" extrusionOk="0">
                  <a:moveTo>
                    <a:pt x="132505" y="207264"/>
                  </a:moveTo>
                  <a:lnTo>
                    <a:pt x="25063" y="0"/>
                  </a:lnTo>
                  <a:lnTo>
                    <a:pt x="0" y="202"/>
                  </a:lnTo>
                  <a:lnTo>
                    <a:pt x="1322" y="208586"/>
                  </a:lnTo>
                  <a:close/>
                </a:path>
              </a:pathLst>
            </a:custGeom>
            <a:solidFill>
              <a:schemeClr val="lt2"/>
            </a:solidFill>
            <a:ln>
              <a:noFill/>
            </a:ln>
          </p:spPr>
        </p:sp>
        <p:sp>
          <p:nvSpPr>
            <p:cNvPr id="33" name="Google Shape;33;p5"/>
            <p:cNvSpPr/>
            <p:nvPr/>
          </p:nvSpPr>
          <p:spPr>
            <a:xfrm flipH="1">
              <a:off x="-903537" y="-17561"/>
              <a:ext cx="17592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flipH="1">
              <a:off x="472134" y="-9525"/>
              <a:ext cx="518400" cy="749100"/>
            </a:xfrm>
            <a:prstGeom prst="parallelogram">
              <a:avLst>
                <a:gd name="adj" fmla="val 75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flipH="1">
              <a:off x="742953" y="272850"/>
              <a:ext cx="75057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flipH="1">
              <a:off x="7861618" y="272850"/>
              <a:ext cx="17592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flipH="1">
              <a:off x="990375" y="4925850"/>
              <a:ext cx="8369700" cy="2280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5"/>
          <p:cNvSpPr txBox="1">
            <a:spLocks noGrp="1"/>
          </p:cNvSpPr>
          <p:nvPr>
            <p:ph type="title"/>
          </p:nvPr>
        </p:nvSpPr>
        <p:spPr>
          <a:xfrm>
            <a:off x="1104900" y="276075"/>
            <a:ext cx="6724500" cy="7491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9" name="Google Shape;39;p5"/>
          <p:cNvSpPr txBox="1">
            <a:spLocks noGrp="1"/>
          </p:cNvSpPr>
          <p:nvPr>
            <p:ph type="body" idx="1"/>
          </p:nvPr>
        </p:nvSpPr>
        <p:spPr>
          <a:xfrm>
            <a:off x="1104900" y="1277625"/>
            <a:ext cx="7581900" cy="3648300"/>
          </a:xfrm>
          <a:prstGeom prst="rect">
            <a:avLst/>
          </a:prstGeom>
        </p:spPr>
        <p:txBody>
          <a:bodyPr spcFirstLastPara="1" wrap="square" lIns="91425" tIns="91425" rIns="91425" bIns="91425" anchor="t" anchorCtr="0">
            <a:noAutofit/>
          </a:bodyPr>
          <a:lstStyle>
            <a:lvl1pPr marL="457200" lvl="0" indent="-419100">
              <a:spcBef>
                <a:spcPts val="600"/>
              </a:spcBef>
              <a:spcAft>
                <a:spcPts val="0"/>
              </a:spcAft>
              <a:buSzPts val="30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40" name="Google Shape;40;p5"/>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1"/>
        <p:cNvGrpSpPr/>
        <p:nvPr/>
      </p:nvGrpSpPr>
      <p:grpSpPr>
        <a:xfrm>
          <a:off x="0" y="0"/>
          <a:ext cx="0" cy="0"/>
          <a:chOff x="0" y="0"/>
          <a:chExt cx="0" cy="0"/>
        </a:xfrm>
      </p:grpSpPr>
      <p:grpSp>
        <p:nvGrpSpPr>
          <p:cNvPr id="42" name="Google Shape;42;p6"/>
          <p:cNvGrpSpPr/>
          <p:nvPr/>
        </p:nvGrpSpPr>
        <p:grpSpPr>
          <a:xfrm>
            <a:off x="-903537" y="-38100"/>
            <a:ext cx="10524355" cy="5214650"/>
            <a:chOff x="-903537" y="-38100"/>
            <a:chExt cx="10524355" cy="5214650"/>
          </a:xfrm>
        </p:grpSpPr>
        <p:sp>
          <p:nvSpPr>
            <p:cNvPr id="43" name="Google Shape;43;p6"/>
            <p:cNvSpPr/>
            <p:nvPr/>
          </p:nvSpPr>
          <p:spPr>
            <a:xfrm>
              <a:off x="-55075" y="-38100"/>
              <a:ext cx="3312625" cy="5214650"/>
            </a:xfrm>
            <a:custGeom>
              <a:avLst/>
              <a:gdLst/>
              <a:ahLst/>
              <a:cxnLst/>
              <a:rect l="l" t="t" r="r" b="b"/>
              <a:pathLst>
                <a:path w="132505" h="208586" extrusionOk="0">
                  <a:moveTo>
                    <a:pt x="132505" y="207264"/>
                  </a:moveTo>
                  <a:lnTo>
                    <a:pt x="25063" y="0"/>
                  </a:lnTo>
                  <a:lnTo>
                    <a:pt x="0" y="202"/>
                  </a:lnTo>
                  <a:lnTo>
                    <a:pt x="1322" y="208586"/>
                  </a:lnTo>
                  <a:close/>
                </a:path>
              </a:pathLst>
            </a:custGeom>
            <a:solidFill>
              <a:schemeClr val="lt2"/>
            </a:solidFill>
            <a:ln>
              <a:noFill/>
            </a:ln>
          </p:spPr>
        </p:sp>
        <p:sp>
          <p:nvSpPr>
            <p:cNvPr id="44" name="Google Shape;44;p6"/>
            <p:cNvSpPr/>
            <p:nvPr/>
          </p:nvSpPr>
          <p:spPr>
            <a:xfrm flipH="1">
              <a:off x="-903537" y="-17561"/>
              <a:ext cx="17592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flipH="1">
              <a:off x="472134" y="-9525"/>
              <a:ext cx="518400" cy="749100"/>
            </a:xfrm>
            <a:prstGeom prst="parallelogram">
              <a:avLst>
                <a:gd name="adj" fmla="val 75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flipH="1">
              <a:off x="742953" y="272850"/>
              <a:ext cx="75057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flipH="1">
              <a:off x="7861618" y="272850"/>
              <a:ext cx="17592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flipH="1">
              <a:off x="990375" y="4925850"/>
              <a:ext cx="8369700" cy="2280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6"/>
          <p:cNvSpPr txBox="1">
            <a:spLocks noGrp="1"/>
          </p:cNvSpPr>
          <p:nvPr>
            <p:ph type="title"/>
          </p:nvPr>
        </p:nvSpPr>
        <p:spPr>
          <a:xfrm>
            <a:off x="1101386" y="272850"/>
            <a:ext cx="7574400" cy="7491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b="0"/>
            </a:lvl1pPr>
            <a:lvl2pPr lvl="1">
              <a:spcBef>
                <a:spcPts val="0"/>
              </a:spcBef>
              <a:spcAft>
                <a:spcPts val="0"/>
              </a:spcAft>
              <a:buSzPts val="2400"/>
              <a:buNone/>
              <a:defRPr sz="2400" b="0"/>
            </a:lvl2pPr>
            <a:lvl3pPr lvl="2">
              <a:spcBef>
                <a:spcPts val="0"/>
              </a:spcBef>
              <a:spcAft>
                <a:spcPts val="0"/>
              </a:spcAft>
              <a:buSzPts val="2400"/>
              <a:buNone/>
              <a:defRPr sz="2400" b="0"/>
            </a:lvl3pPr>
            <a:lvl4pPr lvl="3">
              <a:spcBef>
                <a:spcPts val="0"/>
              </a:spcBef>
              <a:spcAft>
                <a:spcPts val="0"/>
              </a:spcAft>
              <a:buSzPts val="2400"/>
              <a:buNone/>
              <a:defRPr sz="2400" b="0"/>
            </a:lvl4pPr>
            <a:lvl5pPr lvl="4">
              <a:spcBef>
                <a:spcPts val="0"/>
              </a:spcBef>
              <a:spcAft>
                <a:spcPts val="0"/>
              </a:spcAft>
              <a:buSzPts val="2400"/>
              <a:buNone/>
              <a:defRPr sz="2400" b="0"/>
            </a:lvl5pPr>
            <a:lvl6pPr lvl="5">
              <a:spcBef>
                <a:spcPts val="0"/>
              </a:spcBef>
              <a:spcAft>
                <a:spcPts val="0"/>
              </a:spcAft>
              <a:buSzPts val="2400"/>
              <a:buNone/>
              <a:defRPr sz="2400" b="0"/>
            </a:lvl6pPr>
            <a:lvl7pPr lvl="6">
              <a:spcBef>
                <a:spcPts val="0"/>
              </a:spcBef>
              <a:spcAft>
                <a:spcPts val="0"/>
              </a:spcAft>
              <a:buSzPts val="2400"/>
              <a:buNone/>
              <a:defRPr sz="2400" b="0"/>
            </a:lvl7pPr>
            <a:lvl8pPr lvl="7">
              <a:spcBef>
                <a:spcPts val="0"/>
              </a:spcBef>
              <a:spcAft>
                <a:spcPts val="0"/>
              </a:spcAft>
              <a:buSzPts val="2400"/>
              <a:buNone/>
              <a:defRPr sz="2400" b="0"/>
            </a:lvl8pPr>
            <a:lvl9pPr lvl="8">
              <a:spcBef>
                <a:spcPts val="0"/>
              </a:spcBef>
              <a:spcAft>
                <a:spcPts val="0"/>
              </a:spcAft>
              <a:buSzPts val="2400"/>
              <a:buNone/>
              <a:defRPr sz="2400" b="0"/>
            </a:lvl9pPr>
          </a:lstStyle>
          <a:p>
            <a:endParaRPr/>
          </a:p>
        </p:txBody>
      </p:sp>
      <p:sp>
        <p:nvSpPr>
          <p:cNvPr id="50" name="Google Shape;50;p6"/>
          <p:cNvSpPr txBox="1">
            <a:spLocks noGrp="1"/>
          </p:cNvSpPr>
          <p:nvPr>
            <p:ph type="body" idx="1"/>
          </p:nvPr>
        </p:nvSpPr>
        <p:spPr>
          <a:xfrm>
            <a:off x="1101375" y="1311550"/>
            <a:ext cx="3681900" cy="3537900"/>
          </a:xfrm>
          <a:prstGeom prst="rect">
            <a:avLst/>
          </a:prstGeom>
        </p:spPr>
        <p:txBody>
          <a:bodyPr spcFirstLastPara="1" wrap="square" lIns="91425" tIns="91425" rIns="91425" bIns="91425" anchor="t" anchorCtr="0">
            <a:noAutofit/>
          </a:bodyPr>
          <a:lstStyle>
            <a:lvl1pPr marL="457200" lvl="0" indent="-393700">
              <a:spcBef>
                <a:spcPts val="600"/>
              </a:spcBef>
              <a:spcAft>
                <a:spcPts val="0"/>
              </a:spcAft>
              <a:buSzPts val="2600"/>
              <a:buChar char="▸"/>
              <a:defRPr sz="2600"/>
            </a:lvl1pPr>
            <a:lvl2pPr marL="914400" lvl="1" indent="-393700">
              <a:spcBef>
                <a:spcPts val="0"/>
              </a:spcBef>
              <a:spcAft>
                <a:spcPts val="0"/>
              </a:spcAft>
              <a:buSzPts val="2600"/>
              <a:buChar char="▹"/>
              <a:defRPr sz="2600"/>
            </a:lvl2pPr>
            <a:lvl3pPr marL="1371600" lvl="2" indent="-393700">
              <a:spcBef>
                <a:spcPts val="0"/>
              </a:spcBef>
              <a:spcAft>
                <a:spcPts val="0"/>
              </a:spcAft>
              <a:buSzPts val="2600"/>
              <a:buChar char="▹"/>
              <a:defRPr sz="2600"/>
            </a:lvl3pPr>
            <a:lvl4pPr marL="1828800" lvl="3" indent="-393700">
              <a:spcBef>
                <a:spcPts val="0"/>
              </a:spcBef>
              <a:spcAft>
                <a:spcPts val="0"/>
              </a:spcAft>
              <a:buSzPts val="2600"/>
              <a:buChar char="▹"/>
              <a:defRPr sz="2600"/>
            </a:lvl4pPr>
            <a:lvl5pPr marL="2286000" lvl="4" indent="-393700">
              <a:spcBef>
                <a:spcPts val="0"/>
              </a:spcBef>
              <a:spcAft>
                <a:spcPts val="0"/>
              </a:spcAft>
              <a:buSzPts val="2600"/>
              <a:buChar char="▹"/>
              <a:defRPr sz="2600"/>
            </a:lvl5pPr>
            <a:lvl6pPr marL="2743200" lvl="5" indent="-393700">
              <a:spcBef>
                <a:spcPts val="0"/>
              </a:spcBef>
              <a:spcAft>
                <a:spcPts val="0"/>
              </a:spcAft>
              <a:buSzPts val="2600"/>
              <a:buChar char="▹"/>
              <a:defRPr sz="2600"/>
            </a:lvl6pPr>
            <a:lvl7pPr marL="3200400" lvl="6" indent="-393700">
              <a:spcBef>
                <a:spcPts val="0"/>
              </a:spcBef>
              <a:spcAft>
                <a:spcPts val="0"/>
              </a:spcAft>
              <a:buSzPts val="2600"/>
              <a:buChar char="▹"/>
              <a:defRPr sz="2600"/>
            </a:lvl7pPr>
            <a:lvl8pPr marL="3657600" lvl="7" indent="-393700">
              <a:spcBef>
                <a:spcPts val="0"/>
              </a:spcBef>
              <a:spcAft>
                <a:spcPts val="0"/>
              </a:spcAft>
              <a:buSzPts val="2600"/>
              <a:buChar char="▹"/>
              <a:defRPr sz="2600"/>
            </a:lvl8pPr>
            <a:lvl9pPr marL="4114800" lvl="8" indent="-393700">
              <a:spcBef>
                <a:spcPts val="0"/>
              </a:spcBef>
              <a:spcAft>
                <a:spcPts val="0"/>
              </a:spcAft>
              <a:buSzPts val="2600"/>
              <a:buChar char="▹"/>
              <a:defRPr sz="2600"/>
            </a:lvl9pPr>
          </a:lstStyle>
          <a:p>
            <a:endParaRPr/>
          </a:p>
        </p:txBody>
      </p:sp>
      <p:sp>
        <p:nvSpPr>
          <p:cNvPr id="51" name="Google Shape;51;p6"/>
          <p:cNvSpPr txBox="1">
            <a:spLocks noGrp="1"/>
          </p:cNvSpPr>
          <p:nvPr>
            <p:ph type="body" idx="2"/>
          </p:nvPr>
        </p:nvSpPr>
        <p:spPr>
          <a:xfrm>
            <a:off x="5004949" y="1311550"/>
            <a:ext cx="3681900" cy="3537900"/>
          </a:xfrm>
          <a:prstGeom prst="rect">
            <a:avLst/>
          </a:prstGeom>
        </p:spPr>
        <p:txBody>
          <a:bodyPr spcFirstLastPara="1" wrap="square" lIns="91425" tIns="91425" rIns="91425" bIns="91425" anchor="t" anchorCtr="0">
            <a:noAutofit/>
          </a:bodyPr>
          <a:lstStyle>
            <a:lvl1pPr marL="457200" lvl="0" indent="-393700">
              <a:spcBef>
                <a:spcPts val="600"/>
              </a:spcBef>
              <a:spcAft>
                <a:spcPts val="0"/>
              </a:spcAft>
              <a:buSzPts val="2600"/>
              <a:buChar char="▸"/>
              <a:defRPr sz="2600"/>
            </a:lvl1pPr>
            <a:lvl2pPr marL="914400" lvl="1" indent="-393700">
              <a:spcBef>
                <a:spcPts val="0"/>
              </a:spcBef>
              <a:spcAft>
                <a:spcPts val="0"/>
              </a:spcAft>
              <a:buSzPts val="2600"/>
              <a:buChar char="▹"/>
              <a:defRPr sz="2600"/>
            </a:lvl2pPr>
            <a:lvl3pPr marL="1371600" lvl="2" indent="-393700">
              <a:spcBef>
                <a:spcPts val="0"/>
              </a:spcBef>
              <a:spcAft>
                <a:spcPts val="0"/>
              </a:spcAft>
              <a:buSzPts val="2600"/>
              <a:buChar char="▹"/>
              <a:defRPr sz="2600"/>
            </a:lvl3pPr>
            <a:lvl4pPr marL="1828800" lvl="3" indent="-393700">
              <a:spcBef>
                <a:spcPts val="0"/>
              </a:spcBef>
              <a:spcAft>
                <a:spcPts val="0"/>
              </a:spcAft>
              <a:buSzPts val="2600"/>
              <a:buChar char="▹"/>
              <a:defRPr sz="2600"/>
            </a:lvl4pPr>
            <a:lvl5pPr marL="2286000" lvl="4" indent="-393700">
              <a:spcBef>
                <a:spcPts val="0"/>
              </a:spcBef>
              <a:spcAft>
                <a:spcPts val="0"/>
              </a:spcAft>
              <a:buSzPts val="2600"/>
              <a:buChar char="▹"/>
              <a:defRPr sz="2600"/>
            </a:lvl5pPr>
            <a:lvl6pPr marL="2743200" lvl="5" indent="-393700">
              <a:spcBef>
                <a:spcPts val="0"/>
              </a:spcBef>
              <a:spcAft>
                <a:spcPts val="0"/>
              </a:spcAft>
              <a:buSzPts val="2600"/>
              <a:buChar char="▹"/>
              <a:defRPr sz="2600"/>
            </a:lvl6pPr>
            <a:lvl7pPr marL="3200400" lvl="6" indent="-393700">
              <a:spcBef>
                <a:spcPts val="0"/>
              </a:spcBef>
              <a:spcAft>
                <a:spcPts val="0"/>
              </a:spcAft>
              <a:buSzPts val="2600"/>
              <a:buChar char="▹"/>
              <a:defRPr sz="2600"/>
            </a:lvl7pPr>
            <a:lvl8pPr marL="3657600" lvl="7" indent="-393700">
              <a:spcBef>
                <a:spcPts val="0"/>
              </a:spcBef>
              <a:spcAft>
                <a:spcPts val="0"/>
              </a:spcAft>
              <a:buSzPts val="2600"/>
              <a:buChar char="▹"/>
              <a:defRPr sz="2600"/>
            </a:lvl8pPr>
            <a:lvl9pPr marL="4114800" lvl="8" indent="-393700">
              <a:spcBef>
                <a:spcPts val="0"/>
              </a:spcBef>
              <a:spcAft>
                <a:spcPts val="0"/>
              </a:spcAft>
              <a:buSzPts val="2600"/>
              <a:buChar char="▹"/>
              <a:defRPr sz="2600"/>
            </a:lvl9pPr>
          </a:lstStyle>
          <a:p>
            <a:endParaRPr/>
          </a:p>
        </p:txBody>
      </p:sp>
      <p:sp>
        <p:nvSpPr>
          <p:cNvPr id="52" name="Google Shape;52;p6"/>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53"/>
        <p:cNvGrpSpPr/>
        <p:nvPr/>
      </p:nvGrpSpPr>
      <p:grpSpPr>
        <a:xfrm>
          <a:off x="0" y="0"/>
          <a:ext cx="0" cy="0"/>
          <a:chOff x="0" y="0"/>
          <a:chExt cx="0" cy="0"/>
        </a:xfrm>
      </p:grpSpPr>
      <p:grpSp>
        <p:nvGrpSpPr>
          <p:cNvPr id="54" name="Google Shape;54;p7"/>
          <p:cNvGrpSpPr/>
          <p:nvPr/>
        </p:nvGrpSpPr>
        <p:grpSpPr>
          <a:xfrm>
            <a:off x="-903537" y="-38100"/>
            <a:ext cx="10524355" cy="5214650"/>
            <a:chOff x="-903537" y="-38100"/>
            <a:chExt cx="10524355" cy="5214650"/>
          </a:xfrm>
        </p:grpSpPr>
        <p:sp>
          <p:nvSpPr>
            <p:cNvPr id="55" name="Google Shape;55;p7"/>
            <p:cNvSpPr/>
            <p:nvPr/>
          </p:nvSpPr>
          <p:spPr>
            <a:xfrm>
              <a:off x="-55075" y="-38100"/>
              <a:ext cx="3312625" cy="5214650"/>
            </a:xfrm>
            <a:custGeom>
              <a:avLst/>
              <a:gdLst/>
              <a:ahLst/>
              <a:cxnLst/>
              <a:rect l="l" t="t" r="r" b="b"/>
              <a:pathLst>
                <a:path w="132505" h="208586" extrusionOk="0">
                  <a:moveTo>
                    <a:pt x="132505" y="207264"/>
                  </a:moveTo>
                  <a:lnTo>
                    <a:pt x="25063" y="0"/>
                  </a:lnTo>
                  <a:lnTo>
                    <a:pt x="0" y="202"/>
                  </a:lnTo>
                  <a:lnTo>
                    <a:pt x="1322" y="208586"/>
                  </a:lnTo>
                  <a:close/>
                </a:path>
              </a:pathLst>
            </a:custGeom>
            <a:solidFill>
              <a:schemeClr val="lt2"/>
            </a:solidFill>
            <a:ln>
              <a:noFill/>
            </a:ln>
          </p:spPr>
        </p:sp>
        <p:sp>
          <p:nvSpPr>
            <p:cNvPr id="56" name="Google Shape;56;p7"/>
            <p:cNvSpPr/>
            <p:nvPr/>
          </p:nvSpPr>
          <p:spPr>
            <a:xfrm flipH="1">
              <a:off x="-903537" y="-17561"/>
              <a:ext cx="17592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7"/>
            <p:cNvSpPr/>
            <p:nvPr/>
          </p:nvSpPr>
          <p:spPr>
            <a:xfrm flipH="1">
              <a:off x="472134" y="-9525"/>
              <a:ext cx="518400" cy="749100"/>
            </a:xfrm>
            <a:prstGeom prst="parallelogram">
              <a:avLst>
                <a:gd name="adj" fmla="val 75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p:nvPr/>
          </p:nvSpPr>
          <p:spPr>
            <a:xfrm flipH="1">
              <a:off x="742953" y="272850"/>
              <a:ext cx="75057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flipH="1">
              <a:off x="7861618" y="272850"/>
              <a:ext cx="17592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flipH="1">
              <a:off x="990375" y="4925850"/>
              <a:ext cx="8369700" cy="2280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7"/>
          <p:cNvSpPr txBox="1">
            <a:spLocks noGrp="1"/>
          </p:cNvSpPr>
          <p:nvPr>
            <p:ph type="title"/>
          </p:nvPr>
        </p:nvSpPr>
        <p:spPr>
          <a:xfrm>
            <a:off x="1104900" y="276075"/>
            <a:ext cx="6724500" cy="7491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62" name="Google Shape;62;p7"/>
          <p:cNvSpPr txBox="1">
            <a:spLocks noGrp="1"/>
          </p:cNvSpPr>
          <p:nvPr>
            <p:ph type="body" idx="1"/>
          </p:nvPr>
        </p:nvSpPr>
        <p:spPr>
          <a:xfrm>
            <a:off x="1104900" y="1224350"/>
            <a:ext cx="2423100" cy="3549000"/>
          </a:xfrm>
          <a:prstGeom prst="rect">
            <a:avLst/>
          </a:prstGeom>
        </p:spPr>
        <p:txBody>
          <a:bodyPr spcFirstLastPara="1" wrap="square" lIns="91425" tIns="91425" rIns="91425" bIns="91425"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63" name="Google Shape;63;p7"/>
          <p:cNvSpPr txBox="1">
            <a:spLocks noGrp="1"/>
          </p:cNvSpPr>
          <p:nvPr>
            <p:ph type="body" idx="2"/>
          </p:nvPr>
        </p:nvSpPr>
        <p:spPr>
          <a:xfrm>
            <a:off x="3652189" y="1224350"/>
            <a:ext cx="2423100" cy="3549000"/>
          </a:xfrm>
          <a:prstGeom prst="rect">
            <a:avLst/>
          </a:prstGeom>
        </p:spPr>
        <p:txBody>
          <a:bodyPr spcFirstLastPara="1" wrap="square" lIns="91425" tIns="91425" rIns="91425" bIns="91425"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64" name="Google Shape;64;p7"/>
          <p:cNvSpPr txBox="1">
            <a:spLocks noGrp="1"/>
          </p:cNvSpPr>
          <p:nvPr>
            <p:ph type="body" idx="3"/>
          </p:nvPr>
        </p:nvSpPr>
        <p:spPr>
          <a:xfrm>
            <a:off x="6199478" y="1224350"/>
            <a:ext cx="2423100" cy="3549000"/>
          </a:xfrm>
          <a:prstGeom prst="rect">
            <a:avLst/>
          </a:prstGeom>
        </p:spPr>
        <p:txBody>
          <a:bodyPr spcFirstLastPara="1" wrap="square" lIns="91425" tIns="91425" rIns="91425" bIns="91425"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65" name="Google Shape;65;p7"/>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grpSp>
        <p:nvGrpSpPr>
          <p:cNvPr id="67" name="Google Shape;67;p8"/>
          <p:cNvGrpSpPr/>
          <p:nvPr/>
        </p:nvGrpSpPr>
        <p:grpSpPr>
          <a:xfrm>
            <a:off x="-903537" y="-38100"/>
            <a:ext cx="10524355" cy="5214650"/>
            <a:chOff x="-903537" y="-38100"/>
            <a:chExt cx="10524355" cy="5214650"/>
          </a:xfrm>
        </p:grpSpPr>
        <p:sp>
          <p:nvSpPr>
            <p:cNvPr id="68" name="Google Shape;68;p8"/>
            <p:cNvSpPr/>
            <p:nvPr/>
          </p:nvSpPr>
          <p:spPr>
            <a:xfrm>
              <a:off x="-55075" y="-38100"/>
              <a:ext cx="3312625" cy="5214650"/>
            </a:xfrm>
            <a:custGeom>
              <a:avLst/>
              <a:gdLst/>
              <a:ahLst/>
              <a:cxnLst/>
              <a:rect l="l" t="t" r="r" b="b"/>
              <a:pathLst>
                <a:path w="132505" h="208586" extrusionOk="0">
                  <a:moveTo>
                    <a:pt x="132505" y="207264"/>
                  </a:moveTo>
                  <a:lnTo>
                    <a:pt x="25063" y="0"/>
                  </a:lnTo>
                  <a:lnTo>
                    <a:pt x="0" y="202"/>
                  </a:lnTo>
                  <a:lnTo>
                    <a:pt x="1322" y="208586"/>
                  </a:lnTo>
                  <a:close/>
                </a:path>
              </a:pathLst>
            </a:custGeom>
            <a:solidFill>
              <a:schemeClr val="lt2"/>
            </a:solidFill>
            <a:ln>
              <a:noFill/>
            </a:ln>
          </p:spPr>
        </p:sp>
        <p:sp>
          <p:nvSpPr>
            <p:cNvPr id="69" name="Google Shape;69;p8"/>
            <p:cNvSpPr/>
            <p:nvPr/>
          </p:nvSpPr>
          <p:spPr>
            <a:xfrm flipH="1">
              <a:off x="-903537" y="-17561"/>
              <a:ext cx="17592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flipH="1">
              <a:off x="472134" y="-9525"/>
              <a:ext cx="518400" cy="749100"/>
            </a:xfrm>
            <a:prstGeom prst="parallelogram">
              <a:avLst>
                <a:gd name="adj" fmla="val 75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flipH="1">
              <a:off x="742953" y="272850"/>
              <a:ext cx="75057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flipH="1">
              <a:off x="7861618" y="272850"/>
              <a:ext cx="17592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flipH="1">
              <a:off x="990375" y="4925850"/>
              <a:ext cx="8369700" cy="2280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74;p8"/>
          <p:cNvSpPr txBox="1">
            <a:spLocks noGrp="1"/>
          </p:cNvSpPr>
          <p:nvPr>
            <p:ph type="title"/>
          </p:nvPr>
        </p:nvSpPr>
        <p:spPr>
          <a:xfrm>
            <a:off x="1104900" y="276075"/>
            <a:ext cx="6724500" cy="7491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75" name="Google Shape;75;p8"/>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inverted">
  <p:cSld name="BLANK_1">
    <p:bg>
      <p:bgPr>
        <a:solidFill>
          <a:schemeClr val="dk1"/>
        </a:solidFill>
        <a:effectLst/>
      </p:bgPr>
    </p:bg>
    <p:spTree>
      <p:nvGrpSpPr>
        <p:cNvPr id="1" name="Shape 99"/>
        <p:cNvGrpSpPr/>
        <p:nvPr/>
      </p:nvGrpSpPr>
      <p:grpSpPr>
        <a:xfrm>
          <a:off x="0" y="0"/>
          <a:ext cx="0" cy="0"/>
          <a:chOff x="0" y="0"/>
          <a:chExt cx="0" cy="0"/>
        </a:xfrm>
      </p:grpSpPr>
      <p:sp>
        <p:nvSpPr>
          <p:cNvPr id="100" name="Google Shape;100;p12"/>
          <p:cNvSpPr/>
          <p:nvPr/>
        </p:nvSpPr>
        <p:spPr>
          <a:xfrm>
            <a:off x="-55075" y="-38100"/>
            <a:ext cx="3312625" cy="5214650"/>
          </a:xfrm>
          <a:custGeom>
            <a:avLst/>
            <a:gdLst/>
            <a:ahLst/>
            <a:cxnLst/>
            <a:rect l="l" t="t" r="r" b="b"/>
            <a:pathLst>
              <a:path w="132505" h="208586" extrusionOk="0">
                <a:moveTo>
                  <a:pt x="132505" y="207264"/>
                </a:moveTo>
                <a:lnTo>
                  <a:pt x="25063" y="0"/>
                </a:lnTo>
                <a:lnTo>
                  <a:pt x="0" y="202"/>
                </a:lnTo>
                <a:lnTo>
                  <a:pt x="1322" y="208586"/>
                </a:lnTo>
                <a:close/>
              </a:path>
            </a:pathLst>
          </a:custGeom>
          <a:solidFill>
            <a:schemeClr val="accent3"/>
          </a:solidFill>
          <a:ln>
            <a:noFill/>
          </a:ln>
        </p:spPr>
      </p:sp>
      <p:sp>
        <p:nvSpPr>
          <p:cNvPr id="101" name="Google Shape;101;p12"/>
          <p:cNvSpPr/>
          <p:nvPr/>
        </p:nvSpPr>
        <p:spPr>
          <a:xfrm flipH="1">
            <a:off x="-903537" y="-17561"/>
            <a:ext cx="17592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2"/>
          <p:cNvSpPr/>
          <p:nvPr/>
        </p:nvSpPr>
        <p:spPr>
          <a:xfrm flipH="1">
            <a:off x="472134" y="-9525"/>
            <a:ext cx="518400" cy="749100"/>
          </a:xfrm>
          <a:prstGeom prst="parallelogram">
            <a:avLst>
              <a:gd name="adj" fmla="val 7500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2"/>
          <p:cNvSpPr/>
          <p:nvPr/>
        </p:nvSpPr>
        <p:spPr>
          <a:xfrm flipH="1">
            <a:off x="990375" y="4925850"/>
            <a:ext cx="8369700" cy="2280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04900" y="276075"/>
            <a:ext cx="6724500" cy="7491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1pPr>
            <a:lvl2pPr lvl="1">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2pPr>
            <a:lvl3pPr lvl="2">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3pPr>
            <a:lvl4pPr lvl="3">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4pPr>
            <a:lvl5pPr lvl="4">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5pPr>
            <a:lvl6pPr lvl="5">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6pPr>
            <a:lvl7pPr lvl="6">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7pPr>
            <a:lvl8pPr lvl="7">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8pPr>
            <a:lvl9pPr lvl="8">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9pPr>
          </a:lstStyle>
          <a:p>
            <a:endParaRPr/>
          </a:p>
        </p:txBody>
      </p:sp>
      <p:sp>
        <p:nvSpPr>
          <p:cNvPr id="7" name="Google Shape;7;p1"/>
          <p:cNvSpPr txBox="1">
            <a:spLocks noGrp="1"/>
          </p:cNvSpPr>
          <p:nvPr>
            <p:ph type="body" idx="1"/>
          </p:nvPr>
        </p:nvSpPr>
        <p:spPr>
          <a:xfrm>
            <a:off x="1104900" y="1200150"/>
            <a:ext cx="7581900" cy="37257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1"/>
              </a:buClr>
              <a:buSzPts val="3000"/>
              <a:buFont typeface="Roboto"/>
              <a:buChar char="▸"/>
              <a:defRPr sz="3000">
                <a:solidFill>
                  <a:schemeClr val="dk1"/>
                </a:solidFill>
                <a:latin typeface="Roboto"/>
                <a:ea typeface="Roboto"/>
                <a:cs typeface="Roboto"/>
                <a:sym typeface="Roboto"/>
              </a:defRPr>
            </a:lvl1pPr>
            <a:lvl2pPr marL="914400" lvl="1" indent="-381000">
              <a:spcBef>
                <a:spcPts val="0"/>
              </a:spcBef>
              <a:spcAft>
                <a:spcPts val="0"/>
              </a:spcAft>
              <a:buClr>
                <a:schemeClr val="accent2"/>
              </a:buClr>
              <a:buSzPts val="2400"/>
              <a:buFont typeface="Roboto"/>
              <a:buChar char="▹"/>
              <a:defRPr sz="2400">
                <a:solidFill>
                  <a:schemeClr val="dk1"/>
                </a:solidFill>
                <a:latin typeface="Roboto"/>
                <a:ea typeface="Roboto"/>
                <a:cs typeface="Roboto"/>
                <a:sym typeface="Roboto"/>
              </a:defRPr>
            </a:lvl2pPr>
            <a:lvl3pPr marL="1371600" lvl="2" indent="-381000">
              <a:spcBef>
                <a:spcPts val="0"/>
              </a:spcBef>
              <a:spcAft>
                <a:spcPts val="0"/>
              </a:spcAft>
              <a:buClr>
                <a:schemeClr val="accent5"/>
              </a:buClr>
              <a:buSzPts val="2400"/>
              <a:buFont typeface="Roboto"/>
              <a:buChar char="▹"/>
              <a:defRPr sz="2400">
                <a:solidFill>
                  <a:schemeClr val="dk1"/>
                </a:solidFill>
                <a:latin typeface="Roboto"/>
                <a:ea typeface="Roboto"/>
                <a:cs typeface="Roboto"/>
                <a:sym typeface="Roboto"/>
              </a:defRPr>
            </a:lvl3pPr>
            <a:lvl4pPr marL="1828800" lvl="3"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4pPr>
            <a:lvl5pPr marL="2286000" lvl="4"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5pPr>
            <a:lvl6pPr marL="2743200" lvl="5"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6pPr>
            <a:lvl7pPr marL="3200400" lvl="6"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7pPr>
            <a:lvl8pPr marL="3657600" lvl="7"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8pPr>
            <a:lvl9pPr marL="4114800" lvl="8"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0" y="0"/>
            <a:ext cx="594900" cy="731700"/>
          </a:xfrm>
          <a:prstGeom prst="rect">
            <a:avLst/>
          </a:prstGeom>
          <a:noFill/>
          <a:ln>
            <a:noFill/>
          </a:ln>
        </p:spPr>
        <p:txBody>
          <a:bodyPr spcFirstLastPara="1" wrap="square" lIns="91425" tIns="91425" rIns="91425" bIns="91425" anchor="ctr" anchorCtr="0">
            <a:noAutofit/>
          </a:bodyPr>
          <a:lstStyle>
            <a:lvl1pPr lvl="0" algn="ctr">
              <a:buNone/>
              <a:defRPr sz="1300" b="1">
                <a:solidFill>
                  <a:schemeClr val="lt1"/>
                </a:solidFill>
                <a:latin typeface="Roboto"/>
                <a:ea typeface="Roboto"/>
                <a:cs typeface="Roboto"/>
                <a:sym typeface="Roboto"/>
              </a:defRPr>
            </a:lvl1pPr>
            <a:lvl2pPr lvl="1" algn="ctr">
              <a:buNone/>
              <a:defRPr sz="1300" b="1">
                <a:solidFill>
                  <a:schemeClr val="lt1"/>
                </a:solidFill>
                <a:latin typeface="Roboto"/>
                <a:ea typeface="Roboto"/>
                <a:cs typeface="Roboto"/>
                <a:sym typeface="Roboto"/>
              </a:defRPr>
            </a:lvl2pPr>
            <a:lvl3pPr lvl="2" algn="ctr">
              <a:buNone/>
              <a:defRPr sz="1300" b="1">
                <a:solidFill>
                  <a:schemeClr val="lt1"/>
                </a:solidFill>
                <a:latin typeface="Roboto"/>
                <a:ea typeface="Roboto"/>
                <a:cs typeface="Roboto"/>
                <a:sym typeface="Roboto"/>
              </a:defRPr>
            </a:lvl3pPr>
            <a:lvl4pPr lvl="3" algn="ctr">
              <a:buNone/>
              <a:defRPr sz="1300" b="1">
                <a:solidFill>
                  <a:schemeClr val="lt1"/>
                </a:solidFill>
                <a:latin typeface="Roboto"/>
                <a:ea typeface="Roboto"/>
                <a:cs typeface="Roboto"/>
                <a:sym typeface="Roboto"/>
              </a:defRPr>
            </a:lvl4pPr>
            <a:lvl5pPr lvl="4" algn="ctr">
              <a:buNone/>
              <a:defRPr sz="1300" b="1">
                <a:solidFill>
                  <a:schemeClr val="lt1"/>
                </a:solidFill>
                <a:latin typeface="Roboto"/>
                <a:ea typeface="Roboto"/>
                <a:cs typeface="Roboto"/>
                <a:sym typeface="Roboto"/>
              </a:defRPr>
            </a:lvl5pPr>
            <a:lvl6pPr lvl="5" algn="ctr">
              <a:buNone/>
              <a:defRPr sz="1300" b="1">
                <a:solidFill>
                  <a:schemeClr val="lt1"/>
                </a:solidFill>
                <a:latin typeface="Roboto"/>
                <a:ea typeface="Roboto"/>
                <a:cs typeface="Roboto"/>
                <a:sym typeface="Roboto"/>
              </a:defRPr>
            </a:lvl6pPr>
            <a:lvl7pPr lvl="6" algn="ctr">
              <a:buNone/>
              <a:defRPr sz="1300" b="1">
                <a:solidFill>
                  <a:schemeClr val="lt1"/>
                </a:solidFill>
                <a:latin typeface="Roboto"/>
                <a:ea typeface="Roboto"/>
                <a:cs typeface="Roboto"/>
                <a:sym typeface="Roboto"/>
              </a:defRPr>
            </a:lvl7pPr>
            <a:lvl8pPr lvl="7" algn="ctr">
              <a:buNone/>
              <a:defRPr sz="1300" b="1">
                <a:solidFill>
                  <a:schemeClr val="lt1"/>
                </a:solidFill>
                <a:latin typeface="Roboto"/>
                <a:ea typeface="Roboto"/>
                <a:cs typeface="Roboto"/>
                <a:sym typeface="Roboto"/>
              </a:defRPr>
            </a:lvl8pPr>
            <a:lvl9pPr lvl="8" algn="ctr">
              <a:buNone/>
              <a:defRPr sz="1300" b="1">
                <a:solidFill>
                  <a:schemeClr val="lt1"/>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8"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notesSlide" Target="../notesSlides/notesSlide18.xml"/><Relationship Id="rId1" Type="http://schemas.openxmlformats.org/officeDocument/2006/relationships/slideLayout" Target="../slideLayouts/slideLayout8.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2.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chart" Target="../charts/chart3.xml"/><Relationship Id="rId5" Type="http://schemas.openxmlformats.org/officeDocument/2006/relationships/image" Target="../media/image2.png"/><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2.png"/><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108"/>
        <p:cNvGrpSpPr/>
        <p:nvPr/>
      </p:nvGrpSpPr>
      <p:grpSpPr>
        <a:xfrm>
          <a:off x="0" y="0"/>
          <a:ext cx="0" cy="0"/>
          <a:chOff x="0" y="0"/>
          <a:chExt cx="0" cy="0"/>
        </a:xfrm>
      </p:grpSpPr>
      <p:sp>
        <p:nvSpPr>
          <p:cNvPr id="109" name="Google Shape;109;p13"/>
          <p:cNvSpPr txBox="1">
            <a:spLocks noGrp="1"/>
          </p:cNvSpPr>
          <p:nvPr>
            <p:ph type="ctrTitle"/>
          </p:nvPr>
        </p:nvSpPr>
        <p:spPr>
          <a:xfrm>
            <a:off x="1028475" y="2731929"/>
            <a:ext cx="5018579" cy="121005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7600" dirty="0" err="1"/>
              <a:t>LotBot</a:t>
            </a:r>
            <a:endParaRPr sz="7600" dirty="0"/>
          </a:p>
        </p:txBody>
      </p:sp>
      <p:sp>
        <p:nvSpPr>
          <p:cNvPr id="3" name="Google Shape;109;p13">
            <a:extLst>
              <a:ext uri="{FF2B5EF4-FFF2-40B4-BE49-F238E27FC236}">
                <a16:creationId xmlns:a16="http://schemas.microsoft.com/office/drawing/2014/main" id="{45BCDC95-3762-42C8-887A-2BC163D362A0}"/>
              </a:ext>
            </a:extLst>
          </p:cNvPr>
          <p:cNvSpPr txBox="1">
            <a:spLocks/>
          </p:cNvSpPr>
          <p:nvPr/>
        </p:nvSpPr>
        <p:spPr>
          <a:xfrm>
            <a:off x="1028475" y="2963302"/>
            <a:ext cx="5766118" cy="12100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5200"/>
              <a:buFont typeface="Dosis"/>
              <a:buNone/>
              <a:defRPr sz="52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5200"/>
              <a:buFont typeface="Dosis"/>
              <a:buNone/>
              <a:defRPr sz="52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5200"/>
              <a:buFont typeface="Dosis"/>
              <a:buNone/>
              <a:defRPr sz="52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5200"/>
              <a:buFont typeface="Dosis"/>
              <a:buNone/>
              <a:defRPr sz="52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5200"/>
              <a:buFont typeface="Dosis"/>
              <a:buNone/>
              <a:defRPr sz="52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5200"/>
              <a:buFont typeface="Dosis"/>
              <a:buNone/>
              <a:defRPr sz="52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5200"/>
              <a:buFont typeface="Dosis"/>
              <a:buNone/>
              <a:defRPr sz="52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5200"/>
              <a:buFont typeface="Dosis"/>
              <a:buNone/>
              <a:defRPr sz="52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5200"/>
              <a:buFont typeface="Dosis"/>
              <a:buNone/>
              <a:defRPr sz="5200" b="0" i="0" u="none" strike="noStrike" cap="none">
                <a:solidFill>
                  <a:schemeClr val="lt1"/>
                </a:solidFill>
                <a:latin typeface="Dosis"/>
                <a:ea typeface="Dosis"/>
                <a:cs typeface="Dosis"/>
                <a:sym typeface="Dosis"/>
              </a:defRPr>
            </a:lvl9pPr>
          </a:lstStyle>
          <a:p>
            <a:r>
              <a:rPr lang="en-US" sz="2000" dirty="0"/>
              <a:t>Reinventing the Lot</a:t>
            </a:r>
          </a:p>
        </p:txBody>
      </p:sp>
      <p:sp>
        <p:nvSpPr>
          <p:cNvPr id="8" name="Rectangle 7">
            <a:extLst>
              <a:ext uri="{FF2B5EF4-FFF2-40B4-BE49-F238E27FC236}">
                <a16:creationId xmlns:a16="http://schemas.microsoft.com/office/drawing/2014/main" id="{280006A6-24B4-414A-8CEA-B9620282155C}"/>
              </a:ext>
            </a:extLst>
          </p:cNvPr>
          <p:cNvSpPr/>
          <p:nvPr/>
        </p:nvSpPr>
        <p:spPr>
          <a:xfrm rot="19928483">
            <a:off x="7936825" y="-1080402"/>
            <a:ext cx="2559396" cy="740271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8D5F2F0-A6C5-4B26-8322-104ABF78DD82}"/>
              </a:ext>
            </a:extLst>
          </p:cNvPr>
          <p:cNvPicPr>
            <a:picLocks noChangeAspect="1"/>
          </p:cNvPicPr>
          <p:nvPr/>
        </p:nvPicPr>
        <p:blipFill>
          <a:blip r:embed="rId4"/>
          <a:stretch>
            <a:fillRect/>
          </a:stretch>
        </p:blipFill>
        <p:spPr>
          <a:xfrm>
            <a:off x="7560472" y="311872"/>
            <a:ext cx="1307823" cy="137257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70" name="Google Shape;170;p20"/>
          <p:cNvSpPr txBox="1">
            <a:spLocks noGrp="1"/>
          </p:cNvSpPr>
          <p:nvPr>
            <p:ph type="title"/>
          </p:nvPr>
        </p:nvSpPr>
        <p:spPr>
          <a:xfrm>
            <a:off x="1101386" y="272850"/>
            <a:ext cx="5412880"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Parking Manager’s Side</a:t>
            </a:r>
            <a:endParaRPr dirty="0"/>
          </a:p>
        </p:txBody>
      </p:sp>
      <p:sp>
        <p:nvSpPr>
          <p:cNvPr id="172" name="Google Shape;172;p20"/>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8" name="Google Shape;412;p39">
            <a:extLst>
              <a:ext uri="{FF2B5EF4-FFF2-40B4-BE49-F238E27FC236}">
                <a16:creationId xmlns:a16="http://schemas.microsoft.com/office/drawing/2014/main" id="{6E7BD6F7-43F2-4CBC-8AEA-1EC067D99403}"/>
              </a:ext>
            </a:extLst>
          </p:cNvPr>
          <p:cNvSpPr/>
          <p:nvPr/>
        </p:nvSpPr>
        <p:spPr>
          <a:xfrm>
            <a:off x="1668901" y="2568516"/>
            <a:ext cx="795090" cy="795090"/>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762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529;p39">
            <a:extLst>
              <a:ext uri="{FF2B5EF4-FFF2-40B4-BE49-F238E27FC236}">
                <a16:creationId xmlns:a16="http://schemas.microsoft.com/office/drawing/2014/main" id="{C4B59B69-4A64-4049-8F8D-4412D11C81B8}"/>
              </a:ext>
            </a:extLst>
          </p:cNvPr>
          <p:cNvGrpSpPr/>
          <p:nvPr/>
        </p:nvGrpSpPr>
        <p:grpSpPr>
          <a:xfrm>
            <a:off x="1571625" y="3843452"/>
            <a:ext cx="1129451" cy="749100"/>
            <a:chOff x="3932350" y="3714775"/>
            <a:chExt cx="439650" cy="319075"/>
          </a:xfrm>
        </p:grpSpPr>
        <p:sp>
          <p:nvSpPr>
            <p:cNvPr id="10" name="Google Shape;530;p39">
              <a:extLst>
                <a:ext uri="{FF2B5EF4-FFF2-40B4-BE49-F238E27FC236}">
                  <a16:creationId xmlns:a16="http://schemas.microsoft.com/office/drawing/2014/main" id="{936A1FB8-F063-40A0-9B40-175FCC2B7C71}"/>
                </a:ext>
              </a:extLst>
            </p:cNvPr>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571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31;p39">
              <a:extLst>
                <a:ext uri="{FF2B5EF4-FFF2-40B4-BE49-F238E27FC236}">
                  <a16:creationId xmlns:a16="http://schemas.microsoft.com/office/drawing/2014/main" id="{F7429ED5-97B8-4BFE-A411-C188FBBD3E8D}"/>
                </a:ext>
              </a:extLst>
            </p:cNvPr>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571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32;p39">
              <a:extLst>
                <a:ext uri="{FF2B5EF4-FFF2-40B4-BE49-F238E27FC236}">
                  <a16:creationId xmlns:a16="http://schemas.microsoft.com/office/drawing/2014/main" id="{7700BAA3-22F8-454F-8AC1-5F8647D86721}"/>
                </a:ext>
              </a:extLst>
            </p:cNvPr>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571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33;p39">
              <a:extLst>
                <a:ext uri="{FF2B5EF4-FFF2-40B4-BE49-F238E27FC236}">
                  <a16:creationId xmlns:a16="http://schemas.microsoft.com/office/drawing/2014/main" id="{E1E070F8-D736-47A2-B1B1-FC6B9FA9C982}"/>
                </a:ext>
              </a:extLst>
            </p:cNvPr>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571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34;p39">
              <a:extLst>
                <a:ext uri="{FF2B5EF4-FFF2-40B4-BE49-F238E27FC236}">
                  <a16:creationId xmlns:a16="http://schemas.microsoft.com/office/drawing/2014/main" id="{7B38DB94-A739-463D-AF6E-C53AB0548587}"/>
                </a:ext>
              </a:extLst>
            </p:cNvPr>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571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490;p39">
            <a:extLst>
              <a:ext uri="{FF2B5EF4-FFF2-40B4-BE49-F238E27FC236}">
                <a16:creationId xmlns:a16="http://schemas.microsoft.com/office/drawing/2014/main" id="{1944CA24-B7E5-4BEB-B481-E80B248730B8}"/>
              </a:ext>
            </a:extLst>
          </p:cNvPr>
          <p:cNvSpPr/>
          <p:nvPr/>
        </p:nvSpPr>
        <p:spPr>
          <a:xfrm>
            <a:off x="1686334" y="1383516"/>
            <a:ext cx="824506" cy="824506"/>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762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39;p28">
            <a:extLst>
              <a:ext uri="{FF2B5EF4-FFF2-40B4-BE49-F238E27FC236}">
                <a16:creationId xmlns:a16="http://schemas.microsoft.com/office/drawing/2014/main" id="{D6047BCF-5E6C-44A4-9FD9-9A50049E6018}"/>
              </a:ext>
            </a:extLst>
          </p:cNvPr>
          <p:cNvSpPr txBox="1">
            <a:spLocks/>
          </p:cNvSpPr>
          <p:nvPr/>
        </p:nvSpPr>
        <p:spPr>
          <a:xfrm>
            <a:off x="3151132" y="1535460"/>
            <a:ext cx="4764143" cy="46528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2000" dirty="0">
                <a:solidFill>
                  <a:schemeClr val="tx1"/>
                </a:solidFill>
                <a:latin typeface="Roboto" panose="020B0604020202020204" charset="0"/>
                <a:ea typeface="Roboto" panose="020B0604020202020204" charset="0"/>
              </a:rPr>
              <a:t>We send a </a:t>
            </a:r>
            <a:r>
              <a:rPr lang="en-US" sz="2000" dirty="0" err="1">
                <a:solidFill>
                  <a:schemeClr val="tx1"/>
                </a:solidFill>
                <a:latin typeface="Roboto" panose="020B0604020202020204" charset="0"/>
                <a:ea typeface="Roboto" panose="020B0604020202020204" charset="0"/>
              </a:rPr>
              <a:t>LotBot</a:t>
            </a:r>
            <a:r>
              <a:rPr lang="en-US" sz="2000" dirty="0">
                <a:solidFill>
                  <a:schemeClr val="tx1"/>
                </a:solidFill>
                <a:latin typeface="Roboto" panose="020B0604020202020204" charset="0"/>
                <a:ea typeface="Roboto" panose="020B0604020202020204" charset="0"/>
              </a:rPr>
              <a:t> box to you for a quick and easy installation</a:t>
            </a:r>
            <a:endParaRPr lang="en" sz="2000" dirty="0">
              <a:solidFill>
                <a:schemeClr val="tx1"/>
              </a:solidFill>
              <a:latin typeface="Roboto" panose="020B0604020202020204" charset="0"/>
              <a:ea typeface="Roboto" panose="020B0604020202020204" charset="0"/>
            </a:endParaRPr>
          </a:p>
        </p:txBody>
      </p:sp>
      <p:sp>
        <p:nvSpPr>
          <p:cNvPr id="2" name="Rectangle: Rounded Corners 1">
            <a:extLst>
              <a:ext uri="{FF2B5EF4-FFF2-40B4-BE49-F238E27FC236}">
                <a16:creationId xmlns:a16="http://schemas.microsoft.com/office/drawing/2014/main" id="{627EB0D0-6632-49F9-8C6B-02613F35C45E}"/>
              </a:ext>
            </a:extLst>
          </p:cNvPr>
          <p:cNvSpPr/>
          <p:nvPr/>
        </p:nvSpPr>
        <p:spPr>
          <a:xfrm>
            <a:off x="2964657" y="1348319"/>
            <a:ext cx="45719" cy="8949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0841C26B-B4CA-43F8-818D-D3EAFAF682E7}"/>
              </a:ext>
            </a:extLst>
          </p:cNvPr>
          <p:cNvSpPr/>
          <p:nvPr/>
        </p:nvSpPr>
        <p:spPr>
          <a:xfrm>
            <a:off x="2964657" y="2514256"/>
            <a:ext cx="45719" cy="8949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74298251-5CFC-469A-8DA1-777F618F12EA}"/>
              </a:ext>
            </a:extLst>
          </p:cNvPr>
          <p:cNvSpPr/>
          <p:nvPr/>
        </p:nvSpPr>
        <p:spPr>
          <a:xfrm>
            <a:off x="2962923" y="3697652"/>
            <a:ext cx="45719" cy="8949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239;p28">
            <a:extLst>
              <a:ext uri="{FF2B5EF4-FFF2-40B4-BE49-F238E27FC236}">
                <a16:creationId xmlns:a16="http://schemas.microsoft.com/office/drawing/2014/main" id="{630BEEC7-2F50-4B83-98D6-BCD9C6843B2C}"/>
              </a:ext>
            </a:extLst>
          </p:cNvPr>
          <p:cNvSpPr txBox="1">
            <a:spLocks/>
          </p:cNvSpPr>
          <p:nvPr/>
        </p:nvSpPr>
        <p:spPr>
          <a:xfrm>
            <a:off x="3151131" y="2677471"/>
            <a:ext cx="4764143" cy="46528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2000" dirty="0">
                <a:solidFill>
                  <a:schemeClr val="tx1"/>
                </a:solidFill>
                <a:latin typeface="Roboto" panose="020B0604020202020204" charset="0"/>
                <a:ea typeface="Roboto" panose="020B0604020202020204" charset="0"/>
              </a:rPr>
              <a:t>Select payment plan, number of spots, whitelists, and many other options</a:t>
            </a:r>
            <a:endParaRPr lang="en" sz="2000" dirty="0">
              <a:solidFill>
                <a:schemeClr val="tx1"/>
              </a:solidFill>
              <a:latin typeface="Roboto" panose="020B0604020202020204" charset="0"/>
              <a:ea typeface="Roboto" panose="020B0604020202020204" charset="0"/>
            </a:endParaRPr>
          </a:p>
        </p:txBody>
      </p:sp>
      <p:sp>
        <p:nvSpPr>
          <p:cNvPr id="20" name="Google Shape;239;p28">
            <a:extLst>
              <a:ext uri="{FF2B5EF4-FFF2-40B4-BE49-F238E27FC236}">
                <a16:creationId xmlns:a16="http://schemas.microsoft.com/office/drawing/2014/main" id="{436B8DEB-2936-4EE1-B624-5CDCE7BD7556}"/>
              </a:ext>
            </a:extLst>
          </p:cNvPr>
          <p:cNvSpPr txBox="1">
            <a:spLocks/>
          </p:cNvSpPr>
          <p:nvPr/>
        </p:nvSpPr>
        <p:spPr>
          <a:xfrm>
            <a:off x="3151131" y="3912459"/>
            <a:ext cx="4764143" cy="46528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2000" dirty="0">
                <a:solidFill>
                  <a:schemeClr val="tx1"/>
                </a:solidFill>
                <a:latin typeface="Roboto" panose="020B0604020202020204" charset="0"/>
                <a:ea typeface="Roboto" panose="020B0604020202020204" charset="0"/>
              </a:rPr>
              <a:t>Monitor your lot’s data to customize your </a:t>
            </a:r>
            <a:r>
              <a:rPr lang="en-US" sz="2000" dirty="0" err="1">
                <a:solidFill>
                  <a:schemeClr val="tx1"/>
                </a:solidFill>
                <a:latin typeface="Roboto" panose="020B0604020202020204" charset="0"/>
                <a:ea typeface="Roboto" panose="020B0604020202020204" charset="0"/>
              </a:rPr>
              <a:t>LotBot</a:t>
            </a:r>
            <a:r>
              <a:rPr lang="en-US" sz="2000" dirty="0">
                <a:solidFill>
                  <a:schemeClr val="tx1"/>
                </a:solidFill>
                <a:latin typeface="Roboto" panose="020B0604020202020204" charset="0"/>
                <a:ea typeface="Roboto" panose="020B0604020202020204" charset="0"/>
              </a:rPr>
              <a:t> system to your own needs</a:t>
            </a:r>
            <a:endParaRPr lang="en" sz="2000" dirty="0">
              <a:solidFill>
                <a:schemeClr val="tx1"/>
              </a:solidFill>
              <a:latin typeface="Roboto" panose="020B0604020202020204" charset="0"/>
              <a:ea typeface="Roboto" panose="020B0604020202020204" charset="0"/>
            </a:endParaRPr>
          </a:p>
        </p:txBody>
      </p:sp>
      <p:sp>
        <p:nvSpPr>
          <p:cNvPr id="21" name="Isosceles Triangle 20">
            <a:extLst>
              <a:ext uri="{FF2B5EF4-FFF2-40B4-BE49-F238E27FC236}">
                <a16:creationId xmlns:a16="http://schemas.microsoft.com/office/drawing/2014/main" id="{FC08DA0E-7211-42B8-BDAF-BD7E0FAE491E}"/>
              </a:ext>
            </a:extLst>
          </p:cNvPr>
          <p:cNvSpPr/>
          <p:nvPr/>
        </p:nvSpPr>
        <p:spPr>
          <a:xfrm rot="10800000">
            <a:off x="8124916" y="272850"/>
            <a:ext cx="868956" cy="749100"/>
          </a:xfrm>
          <a:prstGeom prst="triangle">
            <a:avLst>
              <a:gd name="adj" fmla="val 5384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6630895-345D-4351-A799-B40CE148D840}"/>
              </a:ext>
            </a:extLst>
          </p:cNvPr>
          <p:cNvSpPr/>
          <p:nvPr/>
        </p:nvSpPr>
        <p:spPr>
          <a:xfrm>
            <a:off x="8526790" y="272850"/>
            <a:ext cx="1281495" cy="749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A997B72B-49EF-4410-80A4-0FB04EF5856B}"/>
              </a:ext>
            </a:extLst>
          </p:cNvPr>
          <p:cNvPicPr>
            <a:picLocks noChangeAspect="1"/>
          </p:cNvPicPr>
          <p:nvPr/>
        </p:nvPicPr>
        <p:blipFill>
          <a:blip r:embed="rId3"/>
          <a:stretch>
            <a:fillRect/>
          </a:stretch>
        </p:blipFill>
        <p:spPr>
          <a:xfrm>
            <a:off x="8574558" y="403120"/>
            <a:ext cx="465512" cy="488560"/>
          </a:xfrm>
          <a:prstGeom prst="rect">
            <a:avLst/>
          </a:prstGeom>
        </p:spPr>
      </p:pic>
    </p:spTree>
    <p:extLst>
      <p:ext uri="{BB962C8B-B14F-4D97-AF65-F5344CB8AC3E}">
        <p14:creationId xmlns:p14="http://schemas.microsoft.com/office/powerpoint/2010/main" val="22824060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5" name="Google Shape;125;p15"/>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57" name="Google Shape;123;p15">
            <a:extLst>
              <a:ext uri="{FF2B5EF4-FFF2-40B4-BE49-F238E27FC236}">
                <a16:creationId xmlns:a16="http://schemas.microsoft.com/office/drawing/2014/main" id="{F52BFECB-C11D-4A87-BDFF-1DAEA32661E2}"/>
              </a:ext>
            </a:extLst>
          </p:cNvPr>
          <p:cNvSpPr txBox="1">
            <a:spLocks/>
          </p:cNvSpPr>
          <p:nvPr/>
        </p:nvSpPr>
        <p:spPr>
          <a:xfrm>
            <a:off x="1403257" y="1830867"/>
            <a:ext cx="1547599"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8000" b="1" dirty="0">
                <a:solidFill>
                  <a:schemeClr val="accent1"/>
                </a:solidFill>
              </a:rPr>
              <a:t>31+</a:t>
            </a:r>
            <a:r>
              <a:rPr lang="en-US" sz="5000" b="1" dirty="0">
                <a:solidFill>
                  <a:schemeClr val="accent1"/>
                </a:solidFill>
              </a:rPr>
              <a:t> </a:t>
            </a:r>
          </a:p>
        </p:txBody>
      </p:sp>
      <p:sp>
        <p:nvSpPr>
          <p:cNvPr id="4" name="Rectangle: Rounded Corners 3">
            <a:extLst>
              <a:ext uri="{FF2B5EF4-FFF2-40B4-BE49-F238E27FC236}">
                <a16:creationId xmlns:a16="http://schemas.microsoft.com/office/drawing/2014/main" id="{1CD18CEA-CCAF-42B7-84CF-2CCBBC281C12}"/>
              </a:ext>
            </a:extLst>
          </p:cNvPr>
          <p:cNvSpPr/>
          <p:nvPr/>
        </p:nvSpPr>
        <p:spPr>
          <a:xfrm>
            <a:off x="1261472" y="2967807"/>
            <a:ext cx="1755381" cy="45719"/>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Google Shape;123;p15">
            <a:extLst>
              <a:ext uri="{FF2B5EF4-FFF2-40B4-BE49-F238E27FC236}">
                <a16:creationId xmlns:a16="http://schemas.microsoft.com/office/drawing/2014/main" id="{A8E05B0D-8D9A-4AFE-BA16-6F91DDEE46EE}"/>
              </a:ext>
            </a:extLst>
          </p:cNvPr>
          <p:cNvSpPr txBox="1">
            <a:spLocks/>
          </p:cNvSpPr>
          <p:nvPr/>
        </p:nvSpPr>
        <p:spPr>
          <a:xfrm>
            <a:off x="3914473" y="1899106"/>
            <a:ext cx="5332888"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6000" b="1" dirty="0">
                <a:solidFill>
                  <a:schemeClr val="accent1"/>
                </a:solidFill>
              </a:rPr>
              <a:t>$18,500,000</a:t>
            </a:r>
          </a:p>
        </p:txBody>
      </p:sp>
      <p:sp>
        <p:nvSpPr>
          <p:cNvPr id="59" name="Google Shape;310;p36">
            <a:extLst>
              <a:ext uri="{FF2B5EF4-FFF2-40B4-BE49-F238E27FC236}">
                <a16:creationId xmlns:a16="http://schemas.microsoft.com/office/drawing/2014/main" id="{CD73F9E4-5E49-474F-B747-51AF0B69DE0B}"/>
              </a:ext>
            </a:extLst>
          </p:cNvPr>
          <p:cNvSpPr txBox="1">
            <a:spLocks/>
          </p:cNvSpPr>
          <p:nvPr/>
        </p:nvSpPr>
        <p:spPr>
          <a:xfrm>
            <a:off x="1067912" y="2990666"/>
            <a:ext cx="2142499" cy="8574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lgn="ctr">
              <a:buFont typeface="Roboto"/>
              <a:buNone/>
            </a:pPr>
            <a:r>
              <a:rPr lang="en-US" sz="1200" dirty="0">
                <a:solidFill>
                  <a:schemeClr val="lt1"/>
                </a:solidFill>
              </a:rPr>
              <a:t>major malls have adopted </a:t>
            </a:r>
            <a:r>
              <a:rPr lang="en-US" sz="1200" dirty="0" err="1">
                <a:solidFill>
                  <a:schemeClr val="lt1"/>
                </a:solidFill>
              </a:rPr>
              <a:t>MyPark’s</a:t>
            </a:r>
            <a:r>
              <a:rPr lang="en-US" sz="1200" dirty="0">
                <a:solidFill>
                  <a:schemeClr val="lt1"/>
                </a:solidFill>
              </a:rPr>
              <a:t> smart parking system</a:t>
            </a:r>
          </a:p>
        </p:txBody>
      </p:sp>
      <p:sp>
        <p:nvSpPr>
          <p:cNvPr id="60" name="Rectangle: Rounded Corners 59">
            <a:extLst>
              <a:ext uri="{FF2B5EF4-FFF2-40B4-BE49-F238E27FC236}">
                <a16:creationId xmlns:a16="http://schemas.microsoft.com/office/drawing/2014/main" id="{C95DB478-D8E4-4D83-9BF4-C99AF786E696}"/>
              </a:ext>
            </a:extLst>
          </p:cNvPr>
          <p:cNvSpPr/>
          <p:nvPr/>
        </p:nvSpPr>
        <p:spPr>
          <a:xfrm>
            <a:off x="3796270" y="2961643"/>
            <a:ext cx="4279818" cy="45719"/>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Google Shape;310;p36">
            <a:extLst>
              <a:ext uri="{FF2B5EF4-FFF2-40B4-BE49-F238E27FC236}">
                <a16:creationId xmlns:a16="http://schemas.microsoft.com/office/drawing/2014/main" id="{F9983F01-A10D-4FBA-9BBC-BC00135C5795}"/>
              </a:ext>
            </a:extLst>
          </p:cNvPr>
          <p:cNvSpPr txBox="1">
            <a:spLocks/>
          </p:cNvSpPr>
          <p:nvPr/>
        </p:nvSpPr>
        <p:spPr>
          <a:xfrm>
            <a:off x="4827211" y="2984503"/>
            <a:ext cx="2142499" cy="8574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lgn="ctr">
              <a:buFont typeface="Roboto"/>
              <a:buNone/>
            </a:pPr>
            <a:r>
              <a:rPr lang="en-US" sz="1200" dirty="0">
                <a:solidFill>
                  <a:schemeClr val="lt1"/>
                </a:solidFill>
              </a:rPr>
              <a:t>Invested into smart parking systems in Los Angeles</a:t>
            </a:r>
          </a:p>
        </p:txBody>
      </p:sp>
      <p:sp>
        <p:nvSpPr>
          <p:cNvPr id="12" name="Google Shape;170;p20">
            <a:extLst>
              <a:ext uri="{FF2B5EF4-FFF2-40B4-BE49-F238E27FC236}">
                <a16:creationId xmlns:a16="http://schemas.microsoft.com/office/drawing/2014/main" id="{5C878500-D360-4EB6-81F4-E2FA0EEC9100}"/>
              </a:ext>
            </a:extLst>
          </p:cNvPr>
          <p:cNvSpPr txBox="1">
            <a:spLocks/>
          </p:cNvSpPr>
          <p:nvPr/>
        </p:nvSpPr>
        <p:spPr>
          <a:xfrm>
            <a:off x="1101386" y="272850"/>
            <a:ext cx="5412880" cy="749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bg1"/>
                </a:solidFill>
                <a:latin typeface="Dosis" panose="020B0604020202020204" charset="0"/>
              </a:rPr>
              <a:t>Market Validation</a:t>
            </a:r>
          </a:p>
        </p:txBody>
      </p:sp>
      <p:pic>
        <p:nvPicPr>
          <p:cNvPr id="13" name="Picture 12">
            <a:extLst>
              <a:ext uri="{FF2B5EF4-FFF2-40B4-BE49-F238E27FC236}">
                <a16:creationId xmlns:a16="http://schemas.microsoft.com/office/drawing/2014/main" id="{18FEC6C2-0CD4-4FFC-9344-6C24E0671A1A}"/>
              </a:ext>
            </a:extLst>
          </p:cNvPr>
          <p:cNvPicPr>
            <a:picLocks noChangeAspect="1"/>
          </p:cNvPicPr>
          <p:nvPr/>
        </p:nvPicPr>
        <p:blipFill>
          <a:blip r:embed="rId3"/>
          <a:stretch>
            <a:fillRect/>
          </a:stretch>
        </p:blipFill>
        <p:spPr>
          <a:xfrm>
            <a:off x="8574558" y="403120"/>
            <a:ext cx="465512" cy="488560"/>
          </a:xfrm>
          <a:prstGeom prst="rect">
            <a:avLst/>
          </a:prstGeom>
        </p:spPr>
      </p:pic>
    </p:spTree>
    <p:extLst>
      <p:ext uri="{BB962C8B-B14F-4D97-AF65-F5344CB8AC3E}">
        <p14:creationId xmlns:p14="http://schemas.microsoft.com/office/powerpoint/2010/main" val="39241992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2"/>
          <p:cNvSpPr txBox="1">
            <a:spLocks noGrp="1"/>
          </p:cNvSpPr>
          <p:nvPr>
            <p:ph type="title"/>
          </p:nvPr>
        </p:nvSpPr>
        <p:spPr>
          <a:xfrm>
            <a:off x="1104900" y="276075"/>
            <a:ext cx="6724500"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Market Validation</a:t>
            </a:r>
            <a:endParaRPr dirty="0"/>
          </a:p>
        </p:txBody>
      </p:sp>
      <p:sp>
        <p:nvSpPr>
          <p:cNvPr id="188" name="Google Shape;188;p22"/>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8" name="Rectangle 7">
            <a:extLst>
              <a:ext uri="{FF2B5EF4-FFF2-40B4-BE49-F238E27FC236}">
                <a16:creationId xmlns:a16="http://schemas.microsoft.com/office/drawing/2014/main" id="{57BD7069-8AC1-49A1-9370-951A044CE948}"/>
              </a:ext>
            </a:extLst>
          </p:cNvPr>
          <p:cNvSpPr/>
          <p:nvPr/>
        </p:nvSpPr>
        <p:spPr>
          <a:xfrm>
            <a:off x="1726442" y="2367034"/>
            <a:ext cx="4974609" cy="232012"/>
          </a:xfrm>
          <a:prstGeom prst="rect">
            <a:avLst/>
          </a:prstGeom>
          <a:solidFill>
            <a:schemeClr val="accent5"/>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E2A6A37-7783-4782-AE33-408AB88CC242}"/>
              </a:ext>
            </a:extLst>
          </p:cNvPr>
          <p:cNvSpPr/>
          <p:nvPr/>
        </p:nvSpPr>
        <p:spPr>
          <a:xfrm>
            <a:off x="1726442" y="2367034"/>
            <a:ext cx="3991970" cy="232012"/>
          </a:xfrm>
          <a:prstGeom prst="rect">
            <a:avLst/>
          </a:prstGeom>
          <a:solidFill>
            <a:schemeClr val="accent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Google Shape;287;p33">
            <a:extLst>
              <a:ext uri="{FF2B5EF4-FFF2-40B4-BE49-F238E27FC236}">
                <a16:creationId xmlns:a16="http://schemas.microsoft.com/office/drawing/2014/main" id="{17AD4758-009E-48AD-B34B-164EDFD42E5E}"/>
              </a:ext>
            </a:extLst>
          </p:cNvPr>
          <p:cNvSpPr txBox="1">
            <a:spLocks/>
          </p:cNvSpPr>
          <p:nvPr/>
        </p:nvSpPr>
        <p:spPr>
          <a:xfrm>
            <a:off x="1668364" y="1303124"/>
            <a:ext cx="5311226" cy="49272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1200" b="1" dirty="0"/>
              <a:t>Shopping centers rated importance of ease of access</a:t>
            </a:r>
          </a:p>
        </p:txBody>
      </p:sp>
      <p:sp>
        <p:nvSpPr>
          <p:cNvPr id="12" name="Google Shape;123;p15">
            <a:extLst>
              <a:ext uri="{FF2B5EF4-FFF2-40B4-BE49-F238E27FC236}">
                <a16:creationId xmlns:a16="http://schemas.microsoft.com/office/drawing/2014/main" id="{764E12AC-355E-47F8-8471-C150CFF26EA2}"/>
              </a:ext>
            </a:extLst>
          </p:cNvPr>
          <p:cNvSpPr txBox="1">
            <a:spLocks/>
          </p:cNvSpPr>
          <p:nvPr/>
        </p:nvSpPr>
        <p:spPr>
          <a:xfrm>
            <a:off x="1668364" y="1682456"/>
            <a:ext cx="1695809" cy="71873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4000" b="1" dirty="0">
                <a:solidFill>
                  <a:schemeClr val="accent1"/>
                </a:solidFill>
              </a:rPr>
              <a:t>4.45/5</a:t>
            </a:r>
          </a:p>
        </p:txBody>
      </p:sp>
      <p:sp>
        <p:nvSpPr>
          <p:cNvPr id="22" name="Google Shape;287;p33">
            <a:extLst>
              <a:ext uri="{FF2B5EF4-FFF2-40B4-BE49-F238E27FC236}">
                <a16:creationId xmlns:a16="http://schemas.microsoft.com/office/drawing/2014/main" id="{A77ECF2B-377D-47FA-8D75-8F4D2430D24B}"/>
              </a:ext>
            </a:extLst>
          </p:cNvPr>
          <p:cNvSpPr txBox="1">
            <a:spLocks/>
          </p:cNvSpPr>
          <p:nvPr/>
        </p:nvSpPr>
        <p:spPr>
          <a:xfrm>
            <a:off x="1668364" y="2628122"/>
            <a:ext cx="5311226" cy="49272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1200" b="1" dirty="0"/>
              <a:t>Ranking in the </a:t>
            </a:r>
          </a:p>
        </p:txBody>
      </p:sp>
      <p:sp>
        <p:nvSpPr>
          <p:cNvPr id="23" name="Google Shape;123;p15">
            <a:extLst>
              <a:ext uri="{FF2B5EF4-FFF2-40B4-BE49-F238E27FC236}">
                <a16:creationId xmlns:a16="http://schemas.microsoft.com/office/drawing/2014/main" id="{9E0F89C1-FF15-47AD-A872-92C8C925307B}"/>
              </a:ext>
            </a:extLst>
          </p:cNvPr>
          <p:cNvSpPr txBox="1">
            <a:spLocks/>
          </p:cNvSpPr>
          <p:nvPr/>
        </p:nvSpPr>
        <p:spPr>
          <a:xfrm>
            <a:off x="1613772" y="3100900"/>
            <a:ext cx="2350903" cy="71873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6000" b="1" dirty="0">
                <a:solidFill>
                  <a:schemeClr val="accent1"/>
                </a:solidFill>
              </a:rPr>
              <a:t>TOP 5</a:t>
            </a:r>
          </a:p>
        </p:txBody>
      </p:sp>
      <p:sp>
        <p:nvSpPr>
          <p:cNvPr id="24" name="Google Shape;287;p33">
            <a:extLst>
              <a:ext uri="{FF2B5EF4-FFF2-40B4-BE49-F238E27FC236}">
                <a16:creationId xmlns:a16="http://schemas.microsoft.com/office/drawing/2014/main" id="{53642FE9-EDB0-49C2-8F12-DBA5E3CB6DA6}"/>
              </a:ext>
            </a:extLst>
          </p:cNvPr>
          <p:cNvSpPr txBox="1">
            <a:spLocks/>
          </p:cNvSpPr>
          <p:nvPr/>
        </p:nvSpPr>
        <p:spPr>
          <a:xfrm>
            <a:off x="1668364" y="3649997"/>
            <a:ext cx="5311226" cy="49272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1200" b="1" dirty="0"/>
              <a:t>Most important factors in shopping center management </a:t>
            </a:r>
          </a:p>
        </p:txBody>
      </p:sp>
      <p:sp>
        <p:nvSpPr>
          <p:cNvPr id="13" name="Isosceles Triangle 12">
            <a:extLst>
              <a:ext uri="{FF2B5EF4-FFF2-40B4-BE49-F238E27FC236}">
                <a16:creationId xmlns:a16="http://schemas.microsoft.com/office/drawing/2014/main" id="{A68F9B4D-C4EE-4143-B00F-6E5EEF1C5D18}"/>
              </a:ext>
            </a:extLst>
          </p:cNvPr>
          <p:cNvSpPr/>
          <p:nvPr/>
        </p:nvSpPr>
        <p:spPr>
          <a:xfrm rot="10800000">
            <a:off x="8124916" y="272850"/>
            <a:ext cx="868956" cy="749100"/>
          </a:xfrm>
          <a:prstGeom prst="triangle">
            <a:avLst>
              <a:gd name="adj" fmla="val 5384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5239917-EAAB-446B-9C2E-0B1B56849E12}"/>
              </a:ext>
            </a:extLst>
          </p:cNvPr>
          <p:cNvSpPr/>
          <p:nvPr/>
        </p:nvSpPr>
        <p:spPr>
          <a:xfrm>
            <a:off x="8526790" y="272850"/>
            <a:ext cx="1281495" cy="749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D162394A-1768-41DA-B39A-98A923A22E00}"/>
              </a:ext>
            </a:extLst>
          </p:cNvPr>
          <p:cNvPicPr>
            <a:picLocks noChangeAspect="1"/>
          </p:cNvPicPr>
          <p:nvPr/>
        </p:nvPicPr>
        <p:blipFill>
          <a:blip r:embed="rId3"/>
          <a:stretch>
            <a:fillRect/>
          </a:stretch>
        </p:blipFill>
        <p:spPr>
          <a:xfrm>
            <a:off x="8574558" y="403120"/>
            <a:ext cx="465512" cy="48856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50209BF-CB0C-4F14-AC03-F85E288A9B7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a:p>
        </p:txBody>
      </p:sp>
      <p:sp>
        <p:nvSpPr>
          <p:cNvPr id="10" name="Oval 9">
            <a:extLst>
              <a:ext uri="{FF2B5EF4-FFF2-40B4-BE49-F238E27FC236}">
                <a16:creationId xmlns:a16="http://schemas.microsoft.com/office/drawing/2014/main" id="{66469006-431D-4226-8F95-E88D07306659}"/>
              </a:ext>
            </a:extLst>
          </p:cNvPr>
          <p:cNvSpPr/>
          <p:nvPr/>
        </p:nvSpPr>
        <p:spPr>
          <a:xfrm>
            <a:off x="252977" y="931645"/>
            <a:ext cx="3902770" cy="3902770"/>
          </a:xfrm>
          <a:prstGeom prst="ellipse">
            <a:avLst/>
          </a:prstGeom>
          <a:solidFill>
            <a:schemeClr val="accent5"/>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E15A91A-C3CD-4F55-857B-FE4A44048E09}"/>
              </a:ext>
            </a:extLst>
          </p:cNvPr>
          <p:cNvSpPr/>
          <p:nvPr/>
        </p:nvSpPr>
        <p:spPr>
          <a:xfrm>
            <a:off x="600479" y="1626648"/>
            <a:ext cx="3207765" cy="3207765"/>
          </a:xfrm>
          <a:prstGeom prst="ellipse">
            <a:avLst/>
          </a:prstGeom>
          <a:solidFill>
            <a:schemeClr val="accent2"/>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817EAE8-8259-415C-A389-1B4FFFA685CC}"/>
              </a:ext>
            </a:extLst>
          </p:cNvPr>
          <p:cNvSpPr/>
          <p:nvPr/>
        </p:nvSpPr>
        <p:spPr>
          <a:xfrm>
            <a:off x="1295299" y="3022791"/>
            <a:ext cx="1816588" cy="1816588"/>
          </a:xfrm>
          <a:prstGeom prst="ellipse">
            <a:avLst/>
          </a:prstGeom>
          <a:solidFill>
            <a:schemeClr val="accent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Google Shape;150;p19">
            <a:extLst>
              <a:ext uri="{FF2B5EF4-FFF2-40B4-BE49-F238E27FC236}">
                <a16:creationId xmlns:a16="http://schemas.microsoft.com/office/drawing/2014/main" id="{CB977AE2-4864-4EC5-995A-4CB5C871888B}"/>
              </a:ext>
            </a:extLst>
          </p:cNvPr>
          <p:cNvSpPr txBox="1">
            <a:spLocks/>
          </p:cNvSpPr>
          <p:nvPr/>
        </p:nvSpPr>
        <p:spPr>
          <a:xfrm>
            <a:off x="5245581" y="1182814"/>
            <a:ext cx="1988465" cy="2097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1600" dirty="0">
                <a:solidFill>
                  <a:schemeClr val="accent5"/>
                </a:solidFill>
              </a:rPr>
              <a:t>Total Available Market</a:t>
            </a:r>
          </a:p>
        </p:txBody>
      </p:sp>
      <p:sp>
        <p:nvSpPr>
          <p:cNvPr id="22" name="Google Shape;150;p19">
            <a:extLst>
              <a:ext uri="{FF2B5EF4-FFF2-40B4-BE49-F238E27FC236}">
                <a16:creationId xmlns:a16="http://schemas.microsoft.com/office/drawing/2014/main" id="{DCF7DE3C-49DE-4CCF-8F60-E31A7A2458B9}"/>
              </a:ext>
            </a:extLst>
          </p:cNvPr>
          <p:cNvSpPr txBox="1">
            <a:spLocks/>
          </p:cNvSpPr>
          <p:nvPr/>
        </p:nvSpPr>
        <p:spPr>
          <a:xfrm>
            <a:off x="5245581" y="2071906"/>
            <a:ext cx="2474098" cy="2097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1600" dirty="0">
                <a:solidFill>
                  <a:schemeClr val="accent2"/>
                </a:solidFill>
              </a:rPr>
              <a:t>Serviceable Available Market</a:t>
            </a:r>
          </a:p>
        </p:txBody>
      </p:sp>
      <p:sp>
        <p:nvSpPr>
          <p:cNvPr id="23" name="Google Shape;150;p19">
            <a:extLst>
              <a:ext uri="{FF2B5EF4-FFF2-40B4-BE49-F238E27FC236}">
                <a16:creationId xmlns:a16="http://schemas.microsoft.com/office/drawing/2014/main" id="{E4D05557-B6E2-4575-98D5-CB5C36328DB7}"/>
              </a:ext>
            </a:extLst>
          </p:cNvPr>
          <p:cNvSpPr txBox="1">
            <a:spLocks/>
          </p:cNvSpPr>
          <p:nvPr/>
        </p:nvSpPr>
        <p:spPr>
          <a:xfrm>
            <a:off x="5255782" y="3231172"/>
            <a:ext cx="2558679" cy="2097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1600" dirty="0">
                <a:solidFill>
                  <a:schemeClr val="accent1"/>
                </a:solidFill>
              </a:rPr>
              <a:t>Serviceable Obtainable  Market</a:t>
            </a:r>
          </a:p>
        </p:txBody>
      </p:sp>
      <p:sp>
        <p:nvSpPr>
          <p:cNvPr id="24" name="Google Shape;150;p19">
            <a:extLst>
              <a:ext uri="{FF2B5EF4-FFF2-40B4-BE49-F238E27FC236}">
                <a16:creationId xmlns:a16="http://schemas.microsoft.com/office/drawing/2014/main" id="{467A449B-91C9-4FB1-9A3B-6AC7ACF85485}"/>
              </a:ext>
            </a:extLst>
          </p:cNvPr>
          <p:cNvSpPr txBox="1">
            <a:spLocks/>
          </p:cNvSpPr>
          <p:nvPr/>
        </p:nvSpPr>
        <p:spPr>
          <a:xfrm>
            <a:off x="1872774" y="1176856"/>
            <a:ext cx="767113" cy="2097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2000" b="1" dirty="0">
                <a:solidFill>
                  <a:schemeClr val="bg1"/>
                </a:solidFill>
              </a:rPr>
              <a:t>3.9 B</a:t>
            </a:r>
            <a:r>
              <a:rPr lang="en-US" sz="2000" dirty="0">
                <a:solidFill>
                  <a:schemeClr val="bg1"/>
                </a:solidFill>
              </a:rPr>
              <a:t> </a:t>
            </a:r>
            <a:endParaRPr lang="en-US" sz="2000" b="1" dirty="0">
              <a:solidFill>
                <a:schemeClr val="bg1"/>
              </a:solidFill>
            </a:endParaRPr>
          </a:p>
        </p:txBody>
      </p:sp>
      <p:sp>
        <p:nvSpPr>
          <p:cNvPr id="25" name="Google Shape;150;p19">
            <a:extLst>
              <a:ext uri="{FF2B5EF4-FFF2-40B4-BE49-F238E27FC236}">
                <a16:creationId xmlns:a16="http://schemas.microsoft.com/office/drawing/2014/main" id="{ED341D6A-928F-4A14-84E3-EB21DCF5BB62}"/>
              </a:ext>
            </a:extLst>
          </p:cNvPr>
          <p:cNvSpPr txBox="1">
            <a:spLocks/>
          </p:cNvSpPr>
          <p:nvPr/>
        </p:nvSpPr>
        <p:spPr>
          <a:xfrm>
            <a:off x="1872774" y="2164540"/>
            <a:ext cx="828328" cy="2097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2000" b="1" dirty="0">
                <a:solidFill>
                  <a:schemeClr val="bg1"/>
                </a:solidFill>
              </a:rPr>
              <a:t>2.7 B</a:t>
            </a:r>
          </a:p>
        </p:txBody>
      </p:sp>
      <p:sp>
        <p:nvSpPr>
          <p:cNvPr id="26" name="Google Shape;150;p19">
            <a:extLst>
              <a:ext uri="{FF2B5EF4-FFF2-40B4-BE49-F238E27FC236}">
                <a16:creationId xmlns:a16="http://schemas.microsoft.com/office/drawing/2014/main" id="{34B29A3A-7AAF-4B4F-B845-1662FB3AEC37}"/>
              </a:ext>
            </a:extLst>
          </p:cNvPr>
          <p:cNvSpPr txBox="1">
            <a:spLocks/>
          </p:cNvSpPr>
          <p:nvPr/>
        </p:nvSpPr>
        <p:spPr>
          <a:xfrm>
            <a:off x="1842166" y="3494787"/>
            <a:ext cx="828328" cy="2097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2000" b="1" dirty="0">
                <a:solidFill>
                  <a:schemeClr val="bg1"/>
                </a:solidFill>
              </a:rPr>
              <a:t>530 M</a:t>
            </a:r>
          </a:p>
        </p:txBody>
      </p:sp>
      <p:cxnSp>
        <p:nvCxnSpPr>
          <p:cNvPr id="28" name="Straight Connector 27">
            <a:extLst>
              <a:ext uri="{FF2B5EF4-FFF2-40B4-BE49-F238E27FC236}">
                <a16:creationId xmlns:a16="http://schemas.microsoft.com/office/drawing/2014/main" id="{34DD54C9-877C-438D-8CEB-5A549FB11168}"/>
              </a:ext>
            </a:extLst>
          </p:cNvPr>
          <p:cNvCxnSpPr>
            <a:cxnSpLocks/>
            <a:endCxn id="33" idx="1"/>
          </p:cNvCxnSpPr>
          <p:nvPr/>
        </p:nvCxnSpPr>
        <p:spPr>
          <a:xfrm>
            <a:off x="3490739" y="1406139"/>
            <a:ext cx="1540887" cy="0"/>
          </a:xfrm>
          <a:prstGeom prst="line">
            <a:avLst/>
          </a:prstGeom>
          <a:ln w="38100" cap="flat" cmpd="sng" algn="ctr">
            <a:solidFill>
              <a:schemeClr val="bg2"/>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0" name="Straight Connector 29">
            <a:extLst>
              <a:ext uri="{FF2B5EF4-FFF2-40B4-BE49-F238E27FC236}">
                <a16:creationId xmlns:a16="http://schemas.microsoft.com/office/drawing/2014/main" id="{F46061B0-A0C3-41AB-8017-CE1DBD4E20D3}"/>
              </a:ext>
            </a:extLst>
          </p:cNvPr>
          <p:cNvCxnSpPr>
            <a:cxnSpLocks/>
            <a:endCxn id="35" idx="1"/>
          </p:cNvCxnSpPr>
          <p:nvPr/>
        </p:nvCxnSpPr>
        <p:spPr>
          <a:xfrm>
            <a:off x="3537460" y="2308451"/>
            <a:ext cx="1494166" cy="0"/>
          </a:xfrm>
          <a:prstGeom prst="line">
            <a:avLst/>
          </a:prstGeom>
          <a:ln w="38100" cap="flat" cmpd="sng" algn="ctr">
            <a:solidFill>
              <a:schemeClr val="accent1">
                <a:lumMod val="60000"/>
                <a:lumOff val="40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1" name="Straight Connector 30">
            <a:extLst>
              <a:ext uri="{FF2B5EF4-FFF2-40B4-BE49-F238E27FC236}">
                <a16:creationId xmlns:a16="http://schemas.microsoft.com/office/drawing/2014/main" id="{AE779F29-0EC3-4E0F-A218-08CBE2E1B9C7}"/>
              </a:ext>
            </a:extLst>
          </p:cNvPr>
          <p:cNvCxnSpPr>
            <a:cxnSpLocks/>
          </p:cNvCxnSpPr>
          <p:nvPr/>
        </p:nvCxnSpPr>
        <p:spPr>
          <a:xfrm>
            <a:off x="2990155" y="3451338"/>
            <a:ext cx="2039348" cy="0"/>
          </a:xfrm>
          <a:prstGeom prst="line">
            <a:avLst/>
          </a:prstGeom>
          <a:ln w="38100" cap="flat" cmpd="sng" algn="ctr">
            <a:solidFill>
              <a:schemeClr val="accent1">
                <a:lumMod val="75000"/>
              </a:schemeClr>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3" name="Rectangle 32">
            <a:extLst>
              <a:ext uri="{FF2B5EF4-FFF2-40B4-BE49-F238E27FC236}">
                <a16:creationId xmlns:a16="http://schemas.microsoft.com/office/drawing/2014/main" id="{090CB49A-6478-4C2C-B174-6B4D5FCDE762}"/>
              </a:ext>
            </a:extLst>
          </p:cNvPr>
          <p:cNvSpPr/>
          <p:nvPr/>
        </p:nvSpPr>
        <p:spPr>
          <a:xfrm>
            <a:off x="5031626" y="1059983"/>
            <a:ext cx="45719" cy="69231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B15D889-C84A-4736-8AB9-4AF33A886781}"/>
              </a:ext>
            </a:extLst>
          </p:cNvPr>
          <p:cNvSpPr/>
          <p:nvPr/>
        </p:nvSpPr>
        <p:spPr>
          <a:xfrm>
            <a:off x="5149685" y="1059982"/>
            <a:ext cx="89428" cy="69231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F0867D42-0B30-418D-9F50-F404C0CF5434}"/>
              </a:ext>
            </a:extLst>
          </p:cNvPr>
          <p:cNvSpPr/>
          <p:nvPr/>
        </p:nvSpPr>
        <p:spPr>
          <a:xfrm>
            <a:off x="5031626" y="1962295"/>
            <a:ext cx="45719" cy="6923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D1F355B4-C1CB-4CF2-ACFD-015526E3E2A0}"/>
              </a:ext>
            </a:extLst>
          </p:cNvPr>
          <p:cNvSpPr/>
          <p:nvPr/>
        </p:nvSpPr>
        <p:spPr>
          <a:xfrm>
            <a:off x="5149685" y="1962294"/>
            <a:ext cx="89428" cy="6923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9FD5F33-5F04-405E-9E94-72E543E3A327}"/>
              </a:ext>
            </a:extLst>
          </p:cNvPr>
          <p:cNvSpPr/>
          <p:nvPr/>
        </p:nvSpPr>
        <p:spPr>
          <a:xfrm>
            <a:off x="5029503" y="3121579"/>
            <a:ext cx="45719" cy="69231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C7483DC4-BB41-484C-B7DE-ABC93CEA6BB8}"/>
              </a:ext>
            </a:extLst>
          </p:cNvPr>
          <p:cNvSpPr/>
          <p:nvPr/>
        </p:nvSpPr>
        <p:spPr>
          <a:xfrm>
            <a:off x="5147562" y="3121578"/>
            <a:ext cx="89428" cy="69231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Google Shape;150;p19">
            <a:extLst>
              <a:ext uri="{FF2B5EF4-FFF2-40B4-BE49-F238E27FC236}">
                <a16:creationId xmlns:a16="http://schemas.microsoft.com/office/drawing/2014/main" id="{BB3E01B9-8700-4C6C-A882-EA24BD60D121}"/>
              </a:ext>
            </a:extLst>
          </p:cNvPr>
          <p:cNvSpPr txBox="1">
            <a:spLocks/>
          </p:cNvSpPr>
          <p:nvPr/>
        </p:nvSpPr>
        <p:spPr>
          <a:xfrm>
            <a:off x="5278517" y="1435445"/>
            <a:ext cx="2408226" cy="2097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1400" dirty="0">
                <a:solidFill>
                  <a:schemeClr val="bg1"/>
                </a:solidFill>
              </a:rPr>
              <a:t>Global Smart Parking</a:t>
            </a:r>
          </a:p>
        </p:txBody>
      </p:sp>
      <p:sp>
        <p:nvSpPr>
          <p:cNvPr id="50" name="Google Shape;150;p19">
            <a:extLst>
              <a:ext uri="{FF2B5EF4-FFF2-40B4-BE49-F238E27FC236}">
                <a16:creationId xmlns:a16="http://schemas.microsoft.com/office/drawing/2014/main" id="{F949C9E0-7FAE-4552-80B5-7FADA554EBE6}"/>
              </a:ext>
            </a:extLst>
          </p:cNvPr>
          <p:cNvSpPr txBox="1">
            <a:spLocks/>
          </p:cNvSpPr>
          <p:nvPr/>
        </p:nvSpPr>
        <p:spPr>
          <a:xfrm>
            <a:off x="5255782" y="2313146"/>
            <a:ext cx="2408226" cy="2097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1400" dirty="0">
                <a:solidFill>
                  <a:schemeClr val="bg1"/>
                </a:solidFill>
              </a:rPr>
              <a:t>Off Street Parking (68.45%)</a:t>
            </a:r>
          </a:p>
        </p:txBody>
      </p:sp>
      <p:sp>
        <p:nvSpPr>
          <p:cNvPr id="51" name="Google Shape;150;p19">
            <a:extLst>
              <a:ext uri="{FF2B5EF4-FFF2-40B4-BE49-F238E27FC236}">
                <a16:creationId xmlns:a16="http://schemas.microsoft.com/office/drawing/2014/main" id="{1F8E528E-2C1C-418D-8A5C-F5C90DF30229}"/>
              </a:ext>
            </a:extLst>
          </p:cNvPr>
          <p:cNvSpPr txBox="1">
            <a:spLocks/>
          </p:cNvSpPr>
          <p:nvPr/>
        </p:nvSpPr>
        <p:spPr>
          <a:xfrm>
            <a:off x="5236990" y="3485667"/>
            <a:ext cx="2408226" cy="2097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1400" dirty="0">
                <a:solidFill>
                  <a:schemeClr val="bg1"/>
                </a:solidFill>
              </a:rPr>
              <a:t>App Based (13.6%)</a:t>
            </a:r>
          </a:p>
        </p:txBody>
      </p:sp>
      <p:sp>
        <p:nvSpPr>
          <p:cNvPr id="39" name="Google Shape;170;p20">
            <a:extLst>
              <a:ext uri="{FF2B5EF4-FFF2-40B4-BE49-F238E27FC236}">
                <a16:creationId xmlns:a16="http://schemas.microsoft.com/office/drawing/2014/main" id="{EED28B80-CF5A-4B14-9B47-E3FD3427F25D}"/>
              </a:ext>
            </a:extLst>
          </p:cNvPr>
          <p:cNvSpPr txBox="1">
            <a:spLocks/>
          </p:cNvSpPr>
          <p:nvPr/>
        </p:nvSpPr>
        <p:spPr>
          <a:xfrm>
            <a:off x="1101386" y="272850"/>
            <a:ext cx="5412880" cy="749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bg1"/>
                </a:solidFill>
                <a:latin typeface="Dosis" panose="020B0604020202020204" charset="0"/>
              </a:rPr>
              <a:t>Market Size</a:t>
            </a:r>
          </a:p>
        </p:txBody>
      </p:sp>
      <p:pic>
        <p:nvPicPr>
          <p:cNvPr id="40" name="Picture 39">
            <a:extLst>
              <a:ext uri="{FF2B5EF4-FFF2-40B4-BE49-F238E27FC236}">
                <a16:creationId xmlns:a16="http://schemas.microsoft.com/office/drawing/2014/main" id="{D4B86FAB-8593-488E-840B-342F32AFB464}"/>
              </a:ext>
            </a:extLst>
          </p:cNvPr>
          <p:cNvPicPr>
            <a:picLocks noChangeAspect="1"/>
          </p:cNvPicPr>
          <p:nvPr/>
        </p:nvPicPr>
        <p:blipFill>
          <a:blip r:embed="rId3"/>
          <a:stretch>
            <a:fillRect/>
          </a:stretch>
        </p:blipFill>
        <p:spPr>
          <a:xfrm>
            <a:off x="8574558" y="403120"/>
            <a:ext cx="465512" cy="488560"/>
          </a:xfrm>
          <a:prstGeom prst="rect">
            <a:avLst/>
          </a:prstGeom>
        </p:spPr>
      </p:pic>
    </p:spTree>
    <p:extLst>
      <p:ext uri="{BB962C8B-B14F-4D97-AF65-F5344CB8AC3E}">
        <p14:creationId xmlns:p14="http://schemas.microsoft.com/office/powerpoint/2010/main" val="1670572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5" name="Google Shape;125;p15"/>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14</a:t>
            </a:fld>
            <a:endParaRPr/>
          </a:p>
        </p:txBody>
      </p:sp>
      <p:graphicFrame>
        <p:nvGraphicFramePr>
          <p:cNvPr id="18" name="Table 9">
            <a:extLst>
              <a:ext uri="{FF2B5EF4-FFF2-40B4-BE49-F238E27FC236}">
                <a16:creationId xmlns:a16="http://schemas.microsoft.com/office/drawing/2014/main" id="{08E1B66B-DF60-4F9F-95FB-B25165F1BE6D}"/>
              </a:ext>
            </a:extLst>
          </p:cNvPr>
          <p:cNvGraphicFramePr>
            <a:graphicFrameLocks noGrp="1"/>
          </p:cNvGraphicFramePr>
          <p:nvPr>
            <p:extLst>
              <p:ext uri="{D42A27DB-BD31-4B8C-83A1-F6EECF244321}">
                <p14:modId xmlns:p14="http://schemas.microsoft.com/office/powerpoint/2010/main" val="697487929"/>
              </p:ext>
            </p:extLst>
          </p:nvPr>
        </p:nvGraphicFramePr>
        <p:xfrm>
          <a:off x="297450" y="1090318"/>
          <a:ext cx="8343065" cy="2697480"/>
        </p:xfrm>
        <a:graphic>
          <a:graphicData uri="http://schemas.openxmlformats.org/drawingml/2006/table">
            <a:tbl>
              <a:tblPr firstRow="1" bandRow="1">
                <a:tableStyleId>{3C2FFA5D-87B4-456A-9821-1D502468CF0F}</a:tableStyleId>
              </a:tblPr>
              <a:tblGrid>
                <a:gridCol w="2192730">
                  <a:extLst>
                    <a:ext uri="{9D8B030D-6E8A-4147-A177-3AD203B41FA5}">
                      <a16:colId xmlns:a16="http://schemas.microsoft.com/office/drawing/2014/main" val="4188617236"/>
                    </a:ext>
                  </a:extLst>
                </a:gridCol>
                <a:gridCol w="3957608">
                  <a:extLst>
                    <a:ext uri="{9D8B030D-6E8A-4147-A177-3AD203B41FA5}">
                      <a16:colId xmlns:a16="http://schemas.microsoft.com/office/drawing/2014/main" val="410585098"/>
                    </a:ext>
                  </a:extLst>
                </a:gridCol>
                <a:gridCol w="2192727">
                  <a:extLst>
                    <a:ext uri="{9D8B030D-6E8A-4147-A177-3AD203B41FA5}">
                      <a16:colId xmlns:a16="http://schemas.microsoft.com/office/drawing/2014/main" val="2030404704"/>
                    </a:ext>
                  </a:extLst>
                </a:gridCol>
              </a:tblGrid>
              <a:tr h="0">
                <a:tc>
                  <a:txBody>
                    <a:bodyPr/>
                    <a:lstStyle/>
                    <a:p>
                      <a:pPr>
                        <a:lnSpc>
                          <a:spcPct val="150000"/>
                        </a:lnSpc>
                      </a:pPr>
                      <a:r>
                        <a:rPr lang="en-US" sz="2400" b="1" dirty="0">
                          <a:latin typeface="Dosis" panose="020B0604020202020204" charset="0"/>
                        </a:rPr>
                        <a:t>PAYMENT PLAN</a:t>
                      </a:r>
                      <a:endParaRPr lang="en-US" sz="2400" b="1" dirty="0">
                        <a:solidFill>
                          <a:schemeClr val="bg1"/>
                        </a:solidFill>
                        <a:latin typeface="Dosis" panose="020B0604020202020204" charset="0"/>
                      </a:endParaRPr>
                    </a:p>
                  </a:txBody>
                  <a:tcPr/>
                </a:tc>
                <a:tc>
                  <a:txBody>
                    <a:bodyPr/>
                    <a:lstStyle/>
                    <a:p>
                      <a:pPr>
                        <a:lnSpc>
                          <a:spcPct val="150000"/>
                        </a:lnSpc>
                      </a:pPr>
                      <a:r>
                        <a:rPr lang="en-US" sz="2400" dirty="0">
                          <a:latin typeface="Dosis" panose="020B0604020202020204" charset="0"/>
                        </a:rPr>
                        <a:t>ONE TIME INSTALLATION FEE</a:t>
                      </a:r>
                      <a:endParaRPr lang="en-US" sz="2400" b="1" dirty="0">
                        <a:solidFill>
                          <a:schemeClr val="bg1"/>
                        </a:solidFill>
                        <a:latin typeface="Dosis" panose="020B0604020202020204" charset="0"/>
                      </a:endParaRPr>
                    </a:p>
                  </a:txBody>
                  <a:tcPr/>
                </a:tc>
                <a:tc>
                  <a:txBody>
                    <a:bodyPr/>
                    <a:lstStyle/>
                    <a:p>
                      <a:pPr>
                        <a:lnSpc>
                          <a:spcPct val="150000"/>
                        </a:lnSpc>
                      </a:pPr>
                      <a:r>
                        <a:rPr lang="en-US" sz="2400" dirty="0">
                          <a:latin typeface="Dosis" panose="020B0604020202020204" charset="0"/>
                        </a:rPr>
                        <a:t>MONTHLY FEE</a:t>
                      </a:r>
                      <a:endParaRPr lang="en-US" sz="2400" b="1" dirty="0">
                        <a:solidFill>
                          <a:schemeClr val="bg1"/>
                        </a:solidFill>
                        <a:latin typeface="Dosis" panose="020B0604020202020204" charset="0"/>
                      </a:endParaRPr>
                    </a:p>
                  </a:txBody>
                  <a:tcPr/>
                </a:tc>
                <a:extLst>
                  <a:ext uri="{0D108BD9-81ED-4DB2-BD59-A6C34878D82A}">
                    <a16:rowId xmlns:a16="http://schemas.microsoft.com/office/drawing/2014/main" val="923219921"/>
                  </a:ext>
                </a:extLst>
              </a:tr>
              <a:tr h="354048">
                <a:tc>
                  <a:txBody>
                    <a:bodyPr/>
                    <a:lstStyle/>
                    <a:p>
                      <a:pPr>
                        <a:lnSpc>
                          <a:spcPct val="200000"/>
                        </a:lnSpc>
                      </a:pPr>
                      <a:r>
                        <a:rPr lang="en-US" sz="2400" dirty="0">
                          <a:latin typeface="Dosis" panose="020B0604020202020204" charset="0"/>
                        </a:rPr>
                        <a:t>Small</a:t>
                      </a:r>
                      <a:endParaRPr lang="en-US" sz="2400" b="1" dirty="0">
                        <a:solidFill>
                          <a:schemeClr val="bg1"/>
                        </a:solidFill>
                        <a:latin typeface="Dosis" panose="020B0604020202020204" charset="0"/>
                      </a:endParaRPr>
                    </a:p>
                  </a:txBody>
                  <a:tcPr/>
                </a:tc>
                <a:tc>
                  <a:txBody>
                    <a:bodyPr/>
                    <a:lstStyle/>
                    <a:p>
                      <a:pPr>
                        <a:lnSpc>
                          <a:spcPct val="200000"/>
                        </a:lnSpc>
                      </a:pPr>
                      <a:r>
                        <a:rPr lang="en-US" sz="2400" dirty="0">
                          <a:latin typeface="Dosis" panose="020B0604020202020204" charset="0"/>
                        </a:rPr>
                        <a:t>$200</a:t>
                      </a:r>
                      <a:endParaRPr lang="en-US" sz="2400" b="1" dirty="0">
                        <a:solidFill>
                          <a:schemeClr val="bg1"/>
                        </a:solidFill>
                        <a:latin typeface="Dosis" panose="020B0604020202020204" charset="0"/>
                      </a:endParaRPr>
                    </a:p>
                  </a:txBody>
                  <a:tcPr/>
                </a:tc>
                <a:tc>
                  <a:txBody>
                    <a:bodyPr/>
                    <a:lstStyle/>
                    <a:p>
                      <a:pPr>
                        <a:lnSpc>
                          <a:spcPct val="200000"/>
                        </a:lnSpc>
                      </a:pPr>
                      <a:r>
                        <a:rPr lang="en-US" sz="2400" dirty="0">
                          <a:latin typeface="Dosis" panose="020B0604020202020204" charset="0"/>
                        </a:rPr>
                        <a:t>$100</a:t>
                      </a:r>
                      <a:endParaRPr lang="en-US" sz="2400" b="1" dirty="0">
                        <a:solidFill>
                          <a:schemeClr val="bg1"/>
                        </a:solidFill>
                        <a:latin typeface="Dosis" panose="020B0604020202020204" charset="0"/>
                      </a:endParaRPr>
                    </a:p>
                  </a:txBody>
                  <a:tcPr/>
                </a:tc>
                <a:extLst>
                  <a:ext uri="{0D108BD9-81ED-4DB2-BD59-A6C34878D82A}">
                    <a16:rowId xmlns:a16="http://schemas.microsoft.com/office/drawing/2014/main" val="3164459865"/>
                  </a:ext>
                </a:extLst>
              </a:tr>
              <a:tr h="354048">
                <a:tc>
                  <a:txBody>
                    <a:bodyPr/>
                    <a:lstStyle/>
                    <a:p>
                      <a:pPr>
                        <a:lnSpc>
                          <a:spcPct val="200000"/>
                        </a:lnSpc>
                      </a:pPr>
                      <a:r>
                        <a:rPr lang="en-US" sz="2400" dirty="0">
                          <a:latin typeface="Dosis" panose="020B0604020202020204" charset="0"/>
                        </a:rPr>
                        <a:t>Medium</a:t>
                      </a:r>
                      <a:endParaRPr lang="en-US" sz="2400" b="1" dirty="0">
                        <a:solidFill>
                          <a:schemeClr val="bg1"/>
                        </a:solidFill>
                        <a:latin typeface="Dosis" panose="020B0604020202020204" charset="0"/>
                      </a:endParaRPr>
                    </a:p>
                  </a:txBody>
                  <a:tcPr/>
                </a:tc>
                <a:tc>
                  <a:txBody>
                    <a:bodyPr/>
                    <a:lstStyle/>
                    <a:p>
                      <a:pPr>
                        <a:lnSpc>
                          <a:spcPct val="200000"/>
                        </a:lnSpc>
                      </a:pPr>
                      <a:r>
                        <a:rPr lang="en-US" sz="2400" dirty="0">
                          <a:latin typeface="Dosis" panose="020B0604020202020204" charset="0"/>
                        </a:rPr>
                        <a:t>$200-$400</a:t>
                      </a:r>
                      <a:endParaRPr lang="en-US" sz="2400" b="1" dirty="0">
                        <a:solidFill>
                          <a:schemeClr val="bg1"/>
                        </a:solidFill>
                        <a:latin typeface="Dosis" panose="020B0604020202020204" charset="0"/>
                      </a:endParaRPr>
                    </a:p>
                  </a:txBody>
                  <a:tcPr/>
                </a:tc>
                <a:tc>
                  <a:txBody>
                    <a:bodyPr/>
                    <a:lstStyle/>
                    <a:p>
                      <a:pPr>
                        <a:lnSpc>
                          <a:spcPct val="200000"/>
                        </a:lnSpc>
                      </a:pPr>
                      <a:r>
                        <a:rPr lang="en-US" sz="2400" dirty="0">
                          <a:latin typeface="Dosis" panose="020B0604020202020204" charset="0"/>
                        </a:rPr>
                        <a:t>$250</a:t>
                      </a:r>
                      <a:endParaRPr lang="en-US" sz="2400" b="1" dirty="0">
                        <a:solidFill>
                          <a:schemeClr val="bg1"/>
                        </a:solidFill>
                        <a:latin typeface="Dosis" panose="020B0604020202020204" charset="0"/>
                      </a:endParaRPr>
                    </a:p>
                  </a:txBody>
                  <a:tcPr/>
                </a:tc>
                <a:extLst>
                  <a:ext uri="{0D108BD9-81ED-4DB2-BD59-A6C34878D82A}">
                    <a16:rowId xmlns:a16="http://schemas.microsoft.com/office/drawing/2014/main" val="121516599"/>
                  </a:ext>
                </a:extLst>
              </a:tr>
              <a:tr h="354048">
                <a:tc>
                  <a:txBody>
                    <a:bodyPr/>
                    <a:lstStyle/>
                    <a:p>
                      <a:pPr>
                        <a:lnSpc>
                          <a:spcPct val="200000"/>
                        </a:lnSpc>
                      </a:pPr>
                      <a:r>
                        <a:rPr lang="en-US" sz="2400" dirty="0">
                          <a:latin typeface="Dosis" panose="020B0604020202020204" charset="0"/>
                        </a:rPr>
                        <a:t>Large</a:t>
                      </a:r>
                      <a:endParaRPr lang="en-US" sz="2400" b="1" dirty="0">
                        <a:solidFill>
                          <a:schemeClr val="bg1"/>
                        </a:solidFill>
                        <a:latin typeface="Dosis" panose="020B0604020202020204" charset="0"/>
                      </a:endParaRPr>
                    </a:p>
                  </a:txBody>
                  <a:tcPr/>
                </a:tc>
                <a:tc>
                  <a:txBody>
                    <a:bodyPr/>
                    <a:lstStyle/>
                    <a:p>
                      <a:pPr>
                        <a:lnSpc>
                          <a:spcPct val="200000"/>
                        </a:lnSpc>
                      </a:pPr>
                      <a:r>
                        <a:rPr lang="en-US" sz="2400" dirty="0">
                          <a:latin typeface="Dosis" panose="020B0604020202020204" charset="0"/>
                        </a:rPr>
                        <a:t>$400+</a:t>
                      </a:r>
                      <a:endParaRPr lang="en-US" sz="2400" b="1" dirty="0">
                        <a:solidFill>
                          <a:schemeClr val="bg1"/>
                        </a:solidFill>
                        <a:latin typeface="Dosis" panose="020B0604020202020204" charset="0"/>
                      </a:endParaRPr>
                    </a:p>
                  </a:txBody>
                  <a:tcPr/>
                </a:tc>
                <a:tc>
                  <a:txBody>
                    <a:bodyPr/>
                    <a:lstStyle/>
                    <a:p>
                      <a:pPr>
                        <a:lnSpc>
                          <a:spcPct val="200000"/>
                        </a:lnSpc>
                      </a:pPr>
                      <a:r>
                        <a:rPr lang="en-US" sz="2400" dirty="0">
                          <a:latin typeface="Dosis" panose="020B0604020202020204" charset="0"/>
                        </a:rPr>
                        <a:t>$450</a:t>
                      </a:r>
                      <a:endParaRPr lang="en-US" sz="2400" b="1" dirty="0">
                        <a:solidFill>
                          <a:schemeClr val="bg1"/>
                        </a:solidFill>
                        <a:latin typeface="Dosis" panose="020B0604020202020204" charset="0"/>
                      </a:endParaRPr>
                    </a:p>
                  </a:txBody>
                  <a:tcPr/>
                </a:tc>
                <a:extLst>
                  <a:ext uri="{0D108BD9-81ED-4DB2-BD59-A6C34878D82A}">
                    <a16:rowId xmlns:a16="http://schemas.microsoft.com/office/drawing/2014/main" val="4263210516"/>
                  </a:ext>
                </a:extLst>
              </a:tr>
            </a:tbl>
          </a:graphicData>
        </a:graphic>
      </p:graphicFrame>
      <p:sp>
        <p:nvSpPr>
          <p:cNvPr id="21" name="Google Shape;170;p20">
            <a:extLst>
              <a:ext uri="{FF2B5EF4-FFF2-40B4-BE49-F238E27FC236}">
                <a16:creationId xmlns:a16="http://schemas.microsoft.com/office/drawing/2014/main" id="{CBF51D55-26C1-4E4F-B9EF-7564C753A305}"/>
              </a:ext>
            </a:extLst>
          </p:cNvPr>
          <p:cNvSpPr txBox="1">
            <a:spLocks/>
          </p:cNvSpPr>
          <p:nvPr/>
        </p:nvSpPr>
        <p:spPr>
          <a:xfrm>
            <a:off x="1101386" y="272850"/>
            <a:ext cx="5412880" cy="749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bg1"/>
                </a:solidFill>
                <a:latin typeface="Dosis" panose="020B0604020202020204" charset="0"/>
              </a:rPr>
              <a:t>Business Plan</a:t>
            </a:r>
          </a:p>
        </p:txBody>
      </p:sp>
      <p:pic>
        <p:nvPicPr>
          <p:cNvPr id="22" name="Picture 21">
            <a:extLst>
              <a:ext uri="{FF2B5EF4-FFF2-40B4-BE49-F238E27FC236}">
                <a16:creationId xmlns:a16="http://schemas.microsoft.com/office/drawing/2014/main" id="{2528223C-E42A-47BF-A73A-0C4D102BD623}"/>
              </a:ext>
            </a:extLst>
          </p:cNvPr>
          <p:cNvPicPr>
            <a:picLocks noChangeAspect="1"/>
          </p:cNvPicPr>
          <p:nvPr/>
        </p:nvPicPr>
        <p:blipFill>
          <a:blip r:embed="rId3"/>
          <a:stretch>
            <a:fillRect/>
          </a:stretch>
        </p:blipFill>
        <p:spPr>
          <a:xfrm>
            <a:off x="8574558" y="403120"/>
            <a:ext cx="465512" cy="488560"/>
          </a:xfrm>
          <a:prstGeom prst="rect">
            <a:avLst/>
          </a:prstGeom>
        </p:spPr>
      </p:pic>
    </p:spTree>
    <p:extLst>
      <p:ext uri="{BB962C8B-B14F-4D97-AF65-F5344CB8AC3E}">
        <p14:creationId xmlns:p14="http://schemas.microsoft.com/office/powerpoint/2010/main" val="38429196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5"/>
          <p:cNvSpPr txBox="1">
            <a:spLocks noGrp="1"/>
          </p:cNvSpPr>
          <p:nvPr>
            <p:ph type="title"/>
          </p:nvPr>
        </p:nvSpPr>
        <p:spPr>
          <a:xfrm>
            <a:off x="1104900" y="276075"/>
            <a:ext cx="6724500"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Market Adoption</a:t>
            </a:r>
            <a:endParaRPr dirty="0"/>
          </a:p>
        </p:txBody>
      </p:sp>
      <p:sp>
        <p:nvSpPr>
          <p:cNvPr id="211" name="Google Shape;211;p25"/>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15</a:t>
            </a:fld>
            <a:endParaRPr dirty="0"/>
          </a:p>
        </p:txBody>
      </p:sp>
      <p:sp>
        <p:nvSpPr>
          <p:cNvPr id="2" name="Rectangle 1">
            <a:extLst>
              <a:ext uri="{FF2B5EF4-FFF2-40B4-BE49-F238E27FC236}">
                <a16:creationId xmlns:a16="http://schemas.microsoft.com/office/drawing/2014/main" id="{19CFFA34-542D-411F-B379-F4F18573FEBA}"/>
              </a:ext>
            </a:extLst>
          </p:cNvPr>
          <p:cNvSpPr/>
          <p:nvPr/>
        </p:nvSpPr>
        <p:spPr>
          <a:xfrm>
            <a:off x="785935" y="1688092"/>
            <a:ext cx="875561" cy="707886"/>
          </a:xfrm>
          <a:prstGeom prst="rect">
            <a:avLst/>
          </a:prstGeom>
        </p:spPr>
        <p:txBody>
          <a:bodyPr wrap="none">
            <a:spAutoFit/>
          </a:bodyPr>
          <a:lstStyle/>
          <a:p>
            <a:r>
              <a:rPr lang="en" sz="4000" b="1" dirty="0">
                <a:solidFill>
                  <a:schemeClr val="accent1"/>
                </a:solidFill>
              </a:rPr>
              <a:t>📌</a:t>
            </a:r>
            <a:endParaRPr lang="en-US" sz="4000" b="1" dirty="0">
              <a:solidFill>
                <a:schemeClr val="accent1"/>
              </a:solidFill>
            </a:endParaRPr>
          </a:p>
        </p:txBody>
      </p:sp>
      <p:sp>
        <p:nvSpPr>
          <p:cNvPr id="3" name="Rectangle 2">
            <a:extLst>
              <a:ext uri="{FF2B5EF4-FFF2-40B4-BE49-F238E27FC236}">
                <a16:creationId xmlns:a16="http://schemas.microsoft.com/office/drawing/2014/main" id="{9F022597-3CFC-462A-B51E-1E39D69B514D}"/>
              </a:ext>
            </a:extLst>
          </p:cNvPr>
          <p:cNvSpPr/>
          <p:nvPr/>
        </p:nvSpPr>
        <p:spPr>
          <a:xfrm>
            <a:off x="3723567" y="1720204"/>
            <a:ext cx="875561" cy="707886"/>
          </a:xfrm>
          <a:prstGeom prst="rect">
            <a:avLst/>
          </a:prstGeom>
        </p:spPr>
        <p:txBody>
          <a:bodyPr wrap="none">
            <a:spAutoFit/>
          </a:bodyPr>
          <a:lstStyle/>
          <a:p>
            <a:r>
              <a:rPr lang="en" sz="4000" b="1" dirty="0">
                <a:solidFill>
                  <a:schemeClr val="accent1"/>
                </a:solidFill>
              </a:rPr>
              <a:t>🤝</a:t>
            </a:r>
            <a:endParaRPr lang="en-US" sz="4000" dirty="0">
              <a:solidFill>
                <a:schemeClr val="accent1"/>
              </a:solidFill>
            </a:endParaRPr>
          </a:p>
        </p:txBody>
      </p:sp>
      <p:sp>
        <p:nvSpPr>
          <p:cNvPr id="5" name="Rectangle 4">
            <a:extLst>
              <a:ext uri="{FF2B5EF4-FFF2-40B4-BE49-F238E27FC236}">
                <a16:creationId xmlns:a16="http://schemas.microsoft.com/office/drawing/2014/main" id="{4C9EBAA3-7A18-4043-9E3C-828470AA42F6}"/>
              </a:ext>
            </a:extLst>
          </p:cNvPr>
          <p:cNvSpPr/>
          <p:nvPr/>
        </p:nvSpPr>
        <p:spPr>
          <a:xfrm>
            <a:off x="7159419" y="1688092"/>
            <a:ext cx="805029" cy="707886"/>
          </a:xfrm>
          <a:prstGeom prst="rect">
            <a:avLst/>
          </a:prstGeom>
        </p:spPr>
        <p:txBody>
          <a:bodyPr wrap="none">
            <a:spAutoFit/>
          </a:bodyPr>
          <a:lstStyle/>
          <a:p>
            <a:r>
              <a:rPr lang="en" sz="4000" b="1" dirty="0">
                <a:solidFill>
                  <a:schemeClr val="accent1"/>
                </a:solidFill>
              </a:rPr>
              <a:t>🌳</a:t>
            </a:r>
            <a:endParaRPr lang="en-US" sz="4000" b="1" dirty="0">
              <a:solidFill>
                <a:schemeClr val="accent1"/>
              </a:solidFill>
            </a:endParaRPr>
          </a:p>
        </p:txBody>
      </p:sp>
      <p:sp>
        <p:nvSpPr>
          <p:cNvPr id="6" name="TextBox 5">
            <a:extLst>
              <a:ext uri="{FF2B5EF4-FFF2-40B4-BE49-F238E27FC236}">
                <a16:creationId xmlns:a16="http://schemas.microsoft.com/office/drawing/2014/main" id="{0C8BAD54-C910-46E4-8E2C-1E7624B98192}"/>
              </a:ext>
            </a:extLst>
          </p:cNvPr>
          <p:cNvSpPr txBox="1"/>
          <p:nvPr/>
        </p:nvSpPr>
        <p:spPr>
          <a:xfrm>
            <a:off x="499799" y="2294751"/>
            <a:ext cx="1447832" cy="553998"/>
          </a:xfrm>
          <a:prstGeom prst="rect">
            <a:avLst/>
          </a:prstGeom>
          <a:noFill/>
        </p:spPr>
        <p:txBody>
          <a:bodyPr wrap="none" rtlCol="0">
            <a:spAutoFit/>
          </a:bodyPr>
          <a:lstStyle/>
          <a:p>
            <a:pPr algn="ctr"/>
            <a:r>
              <a:rPr lang="en-US" sz="3000" b="1" dirty="0">
                <a:solidFill>
                  <a:schemeClr val="accent1"/>
                </a:solidFill>
                <a:latin typeface="Dosis" panose="020B0604020202020204" charset="0"/>
              </a:rPr>
              <a:t>EVENTS</a:t>
            </a:r>
          </a:p>
        </p:txBody>
      </p:sp>
      <p:sp>
        <p:nvSpPr>
          <p:cNvPr id="10" name="TextBox 9">
            <a:extLst>
              <a:ext uri="{FF2B5EF4-FFF2-40B4-BE49-F238E27FC236}">
                <a16:creationId xmlns:a16="http://schemas.microsoft.com/office/drawing/2014/main" id="{EF331BE9-6BEF-40AD-90AD-F39FBFD32D11}"/>
              </a:ext>
            </a:extLst>
          </p:cNvPr>
          <p:cNvSpPr txBox="1"/>
          <p:nvPr/>
        </p:nvSpPr>
        <p:spPr>
          <a:xfrm>
            <a:off x="2674885" y="2307942"/>
            <a:ext cx="3134191" cy="553998"/>
          </a:xfrm>
          <a:prstGeom prst="rect">
            <a:avLst/>
          </a:prstGeom>
          <a:noFill/>
        </p:spPr>
        <p:txBody>
          <a:bodyPr wrap="none" rtlCol="0">
            <a:spAutoFit/>
          </a:bodyPr>
          <a:lstStyle/>
          <a:p>
            <a:pPr algn="ctr"/>
            <a:r>
              <a:rPr lang="en-US" sz="3000" b="1" dirty="0">
                <a:solidFill>
                  <a:schemeClr val="accent1"/>
                </a:solidFill>
                <a:latin typeface="Dosis" panose="020B0604020202020204" charset="0"/>
              </a:rPr>
              <a:t>SHOPPING PLAZAS</a:t>
            </a:r>
          </a:p>
        </p:txBody>
      </p:sp>
      <p:sp>
        <p:nvSpPr>
          <p:cNvPr id="11" name="TextBox 10">
            <a:extLst>
              <a:ext uri="{FF2B5EF4-FFF2-40B4-BE49-F238E27FC236}">
                <a16:creationId xmlns:a16="http://schemas.microsoft.com/office/drawing/2014/main" id="{9DC42043-6577-4955-986A-156AC3863D9D}"/>
              </a:ext>
            </a:extLst>
          </p:cNvPr>
          <p:cNvSpPr txBox="1"/>
          <p:nvPr/>
        </p:nvSpPr>
        <p:spPr>
          <a:xfrm>
            <a:off x="6351986" y="2294751"/>
            <a:ext cx="2483372" cy="553998"/>
          </a:xfrm>
          <a:prstGeom prst="rect">
            <a:avLst/>
          </a:prstGeom>
          <a:noFill/>
        </p:spPr>
        <p:txBody>
          <a:bodyPr wrap="none" rtlCol="0">
            <a:spAutoFit/>
          </a:bodyPr>
          <a:lstStyle/>
          <a:p>
            <a:pPr algn="ctr"/>
            <a:r>
              <a:rPr lang="en-US" sz="3000" b="1" dirty="0">
                <a:solidFill>
                  <a:schemeClr val="accent1"/>
                </a:solidFill>
                <a:latin typeface="Dosis" panose="020B0604020202020204" charset="0"/>
              </a:rPr>
              <a:t>PUBLIC PARKS</a:t>
            </a:r>
          </a:p>
        </p:txBody>
      </p:sp>
      <p:cxnSp>
        <p:nvCxnSpPr>
          <p:cNvPr id="8" name="Straight Connector 7">
            <a:extLst>
              <a:ext uri="{FF2B5EF4-FFF2-40B4-BE49-F238E27FC236}">
                <a16:creationId xmlns:a16="http://schemas.microsoft.com/office/drawing/2014/main" id="{FCEF2DC9-A3F7-4CD8-ADEE-980BDD51A49A}"/>
              </a:ext>
            </a:extLst>
          </p:cNvPr>
          <p:cNvCxnSpPr>
            <a:cxnSpLocks/>
          </p:cNvCxnSpPr>
          <p:nvPr/>
        </p:nvCxnSpPr>
        <p:spPr>
          <a:xfrm>
            <a:off x="315453" y="3016429"/>
            <a:ext cx="1820320" cy="0"/>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215FA57-5DBD-4BEB-882D-17A7FD9C1A2E}"/>
              </a:ext>
            </a:extLst>
          </p:cNvPr>
          <p:cNvSpPr txBox="1"/>
          <p:nvPr/>
        </p:nvSpPr>
        <p:spPr>
          <a:xfrm>
            <a:off x="3573686" y="2738829"/>
            <a:ext cx="1175322" cy="276999"/>
          </a:xfrm>
          <a:prstGeom prst="rect">
            <a:avLst/>
          </a:prstGeom>
          <a:noFill/>
        </p:spPr>
        <p:txBody>
          <a:bodyPr wrap="none" rtlCol="0">
            <a:spAutoFit/>
          </a:bodyPr>
          <a:lstStyle/>
          <a:p>
            <a:pPr algn="ctr"/>
            <a:r>
              <a:rPr lang="en-US" sz="1200" dirty="0">
                <a:latin typeface="Roboto" panose="020B0604020202020204" charset="0"/>
                <a:ea typeface="Roboto" panose="020B0604020202020204" charset="0"/>
              </a:rPr>
              <a:t>smaller plazas</a:t>
            </a:r>
          </a:p>
        </p:txBody>
      </p:sp>
      <p:sp>
        <p:nvSpPr>
          <p:cNvPr id="15" name="TextBox 14">
            <a:extLst>
              <a:ext uri="{FF2B5EF4-FFF2-40B4-BE49-F238E27FC236}">
                <a16:creationId xmlns:a16="http://schemas.microsoft.com/office/drawing/2014/main" id="{55F652DC-5DFD-4F91-B4F8-ED72FC436D4B}"/>
              </a:ext>
            </a:extLst>
          </p:cNvPr>
          <p:cNvSpPr txBox="1"/>
          <p:nvPr/>
        </p:nvSpPr>
        <p:spPr>
          <a:xfrm>
            <a:off x="315453" y="2717218"/>
            <a:ext cx="1816523" cy="276999"/>
          </a:xfrm>
          <a:prstGeom prst="rect">
            <a:avLst/>
          </a:prstGeom>
          <a:noFill/>
        </p:spPr>
        <p:txBody>
          <a:bodyPr wrap="none" rtlCol="0">
            <a:spAutoFit/>
          </a:bodyPr>
          <a:lstStyle/>
          <a:p>
            <a:pPr algn="ctr"/>
            <a:r>
              <a:rPr lang="en-US" sz="1200" dirty="0">
                <a:latin typeface="Roboto" panose="020B0604020202020204" charset="0"/>
                <a:ea typeface="Roboto" panose="020B0604020202020204" charset="0"/>
              </a:rPr>
              <a:t>target temporary events</a:t>
            </a:r>
          </a:p>
        </p:txBody>
      </p:sp>
      <p:sp>
        <p:nvSpPr>
          <p:cNvPr id="16" name="TextBox 15">
            <a:extLst>
              <a:ext uri="{FF2B5EF4-FFF2-40B4-BE49-F238E27FC236}">
                <a16:creationId xmlns:a16="http://schemas.microsoft.com/office/drawing/2014/main" id="{BDCF770B-5521-4F59-8B73-31F6750827C1}"/>
              </a:ext>
            </a:extLst>
          </p:cNvPr>
          <p:cNvSpPr txBox="1"/>
          <p:nvPr/>
        </p:nvSpPr>
        <p:spPr>
          <a:xfrm>
            <a:off x="6422037" y="2725638"/>
            <a:ext cx="2279791" cy="276999"/>
          </a:xfrm>
          <a:prstGeom prst="rect">
            <a:avLst/>
          </a:prstGeom>
          <a:noFill/>
        </p:spPr>
        <p:txBody>
          <a:bodyPr wrap="none" rtlCol="0">
            <a:spAutoFit/>
          </a:bodyPr>
          <a:lstStyle/>
          <a:p>
            <a:pPr algn="ctr"/>
            <a:r>
              <a:rPr lang="en-US" sz="1200" dirty="0">
                <a:latin typeface="Roboto" panose="020B0604020202020204" charset="0"/>
                <a:ea typeface="Roboto" panose="020B0604020202020204" charset="0"/>
              </a:rPr>
              <a:t>environmentally focused parks</a:t>
            </a:r>
          </a:p>
        </p:txBody>
      </p:sp>
      <p:cxnSp>
        <p:nvCxnSpPr>
          <p:cNvPr id="18" name="Straight Connector 17">
            <a:extLst>
              <a:ext uri="{FF2B5EF4-FFF2-40B4-BE49-F238E27FC236}">
                <a16:creationId xmlns:a16="http://schemas.microsoft.com/office/drawing/2014/main" id="{C484052C-FAD6-4D29-8ED0-D1CDCABE783B}"/>
              </a:ext>
            </a:extLst>
          </p:cNvPr>
          <p:cNvCxnSpPr>
            <a:cxnSpLocks/>
          </p:cNvCxnSpPr>
          <p:nvPr/>
        </p:nvCxnSpPr>
        <p:spPr>
          <a:xfrm>
            <a:off x="3251187" y="3045671"/>
            <a:ext cx="1820320" cy="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67C82588-1D9C-4E1D-A084-4895B1DEE62F}"/>
              </a:ext>
            </a:extLst>
          </p:cNvPr>
          <p:cNvCxnSpPr>
            <a:cxnSpLocks/>
          </p:cNvCxnSpPr>
          <p:nvPr/>
        </p:nvCxnSpPr>
        <p:spPr>
          <a:xfrm>
            <a:off x="6651772" y="3039449"/>
            <a:ext cx="1820320" cy="0"/>
          </a:xfrm>
          <a:prstGeom prst="line">
            <a:avLst/>
          </a:prstGeom>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9A384678-8718-4C68-9C2C-AD06FB50A23C}"/>
              </a:ext>
            </a:extLst>
          </p:cNvPr>
          <p:cNvSpPr txBox="1"/>
          <p:nvPr/>
        </p:nvSpPr>
        <p:spPr>
          <a:xfrm>
            <a:off x="491658" y="3043500"/>
            <a:ext cx="1491114" cy="646331"/>
          </a:xfrm>
          <a:prstGeom prst="rect">
            <a:avLst/>
          </a:prstGeom>
          <a:noFill/>
        </p:spPr>
        <p:txBody>
          <a:bodyPr wrap="none" rtlCol="0">
            <a:spAutoFit/>
          </a:bodyPr>
          <a:lstStyle/>
          <a:p>
            <a:pPr algn="ctr"/>
            <a:r>
              <a:rPr lang="en-US" sz="1200" dirty="0">
                <a:latin typeface="Roboto" panose="020B0604020202020204" charset="0"/>
                <a:ea typeface="Roboto" panose="020B0604020202020204" charset="0"/>
              </a:rPr>
              <a:t>626 Night Market</a:t>
            </a:r>
          </a:p>
          <a:p>
            <a:pPr algn="ctr"/>
            <a:r>
              <a:rPr lang="en-US" sz="1200" dirty="0">
                <a:latin typeface="Roboto" panose="020B0604020202020204" charset="0"/>
                <a:ea typeface="Roboto" panose="020B0604020202020204" charset="0"/>
              </a:rPr>
              <a:t>Orange County Fair</a:t>
            </a:r>
          </a:p>
          <a:p>
            <a:pPr algn="ctr"/>
            <a:r>
              <a:rPr lang="en-US" sz="1200" dirty="0">
                <a:latin typeface="Roboto" panose="020B0604020202020204" charset="0"/>
                <a:ea typeface="Roboto" panose="020B0604020202020204" charset="0"/>
              </a:rPr>
              <a:t>Hollywood Bowl</a:t>
            </a:r>
          </a:p>
        </p:txBody>
      </p:sp>
      <p:sp>
        <p:nvSpPr>
          <p:cNvPr id="21" name="TextBox 20">
            <a:extLst>
              <a:ext uri="{FF2B5EF4-FFF2-40B4-BE49-F238E27FC236}">
                <a16:creationId xmlns:a16="http://schemas.microsoft.com/office/drawing/2014/main" id="{79900C57-1C61-48A7-81E7-B540509D369F}"/>
              </a:ext>
            </a:extLst>
          </p:cNvPr>
          <p:cNvSpPr txBox="1"/>
          <p:nvPr/>
        </p:nvSpPr>
        <p:spPr>
          <a:xfrm>
            <a:off x="3196987" y="3058304"/>
            <a:ext cx="1928733" cy="646331"/>
          </a:xfrm>
          <a:prstGeom prst="rect">
            <a:avLst/>
          </a:prstGeom>
          <a:noFill/>
        </p:spPr>
        <p:txBody>
          <a:bodyPr wrap="none" rtlCol="0">
            <a:spAutoFit/>
          </a:bodyPr>
          <a:lstStyle/>
          <a:p>
            <a:pPr algn="ctr"/>
            <a:r>
              <a:rPr lang="en-US" sz="1200" dirty="0">
                <a:latin typeface="Roboto" panose="020B0604020202020204" charset="0"/>
                <a:ea typeface="Roboto" panose="020B0604020202020204" charset="0"/>
              </a:rPr>
              <a:t>Westwood Village Square</a:t>
            </a:r>
          </a:p>
          <a:p>
            <a:pPr algn="ctr"/>
            <a:r>
              <a:rPr lang="en-US" sz="1200" dirty="0">
                <a:latin typeface="Roboto" panose="020B0604020202020204" charset="0"/>
                <a:ea typeface="Roboto" panose="020B0604020202020204" charset="0"/>
              </a:rPr>
              <a:t>Westwood Center</a:t>
            </a:r>
          </a:p>
          <a:p>
            <a:pPr algn="ctr"/>
            <a:r>
              <a:rPr lang="en-US" sz="1200" dirty="0">
                <a:latin typeface="Roboto" panose="020B0604020202020204" charset="0"/>
                <a:ea typeface="Roboto" panose="020B0604020202020204" charset="0"/>
              </a:rPr>
              <a:t>Ardent Fair Mall</a:t>
            </a:r>
          </a:p>
        </p:txBody>
      </p:sp>
      <p:sp>
        <p:nvSpPr>
          <p:cNvPr id="22" name="TextBox 21">
            <a:extLst>
              <a:ext uri="{FF2B5EF4-FFF2-40B4-BE49-F238E27FC236}">
                <a16:creationId xmlns:a16="http://schemas.microsoft.com/office/drawing/2014/main" id="{D88A24E4-DE18-4FA5-A260-F4652818319C}"/>
              </a:ext>
            </a:extLst>
          </p:cNvPr>
          <p:cNvSpPr txBox="1"/>
          <p:nvPr/>
        </p:nvSpPr>
        <p:spPr>
          <a:xfrm>
            <a:off x="6698240" y="3047530"/>
            <a:ext cx="1790875" cy="646331"/>
          </a:xfrm>
          <a:prstGeom prst="rect">
            <a:avLst/>
          </a:prstGeom>
          <a:noFill/>
        </p:spPr>
        <p:txBody>
          <a:bodyPr wrap="none" rtlCol="0">
            <a:spAutoFit/>
          </a:bodyPr>
          <a:lstStyle/>
          <a:p>
            <a:pPr algn="ctr"/>
            <a:r>
              <a:rPr lang="en-US" sz="1200" dirty="0">
                <a:latin typeface="Roboto" panose="020B0604020202020204" charset="0"/>
                <a:ea typeface="Roboto" panose="020B0604020202020204" charset="0"/>
              </a:rPr>
              <a:t>Crystal Cove</a:t>
            </a:r>
          </a:p>
          <a:p>
            <a:pPr algn="ctr"/>
            <a:r>
              <a:rPr lang="en-US" sz="1200" dirty="0">
                <a:latin typeface="Roboto" panose="020B0604020202020204" charset="0"/>
                <a:ea typeface="Roboto" panose="020B0604020202020204" charset="0"/>
              </a:rPr>
              <a:t>Yosemite National Park</a:t>
            </a:r>
          </a:p>
          <a:p>
            <a:pPr algn="ctr"/>
            <a:r>
              <a:rPr lang="en-US" sz="1200" dirty="0">
                <a:latin typeface="Roboto" panose="020B0604020202020204" charset="0"/>
                <a:ea typeface="Roboto" panose="020B0604020202020204" charset="0"/>
              </a:rPr>
              <a:t>Laguna Beach</a:t>
            </a:r>
          </a:p>
        </p:txBody>
      </p:sp>
      <p:sp>
        <p:nvSpPr>
          <p:cNvPr id="24" name="Isosceles Triangle 23">
            <a:extLst>
              <a:ext uri="{FF2B5EF4-FFF2-40B4-BE49-F238E27FC236}">
                <a16:creationId xmlns:a16="http://schemas.microsoft.com/office/drawing/2014/main" id="{E6F8F7F5-3333-45C6-9A8C-F69F9605320C}"/>
              </a:ext>
            </a:extLst>
          </p:cNvPr>
          <p:cNvSpPr/>
          <p:nvPr/>
        </p:nvSpPr>
        <p:spPr>
          <a:xfrm rot="10800000">
            <a:off x="8124916" y="272850"/>
            <a:ext cx="868956" cy="749100"/>
          </a:xfrm>
          <a:prstGeom prst="triangle">
            <a:avLst>
              <a:gd name="adj" fmla="val 5384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81672D2-051F-4CD2-9E34-6DBC462F5BCE}"/>
              </a:ext>
            </a:extLst>
          </p:cNvPr>
          <p:cNvSpPr/>
          <p:nvPr/>
        </p:nvSpPr>
        <p:spPr>
          <a:xfrm>
            <a:off x="8526790" y="272850"/>
            <a:ext cx="1281495" cy="749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A8852426-89D0-49D1-90E8-D557112F5CA9}"/>
              </a:ext>
            </a:extLst>
          </p:cNvPr>
          <p:cNvPicPr>
            <a:picLocks noChangeAspect="1"/>
          </p:cNvPicPr>
          <p:nvPr/>
        </p:nvPicPr>
        <p:blipFill>
          <a:blip r:embed="rId3"/>
          <a:stretch>
            <a:fillRect/>
          </a:stretch>
        </p:blipFill>
        <p:spPr>
          <a:xfrm>
            <a:off x="8574558" y="403120"/>
            <a:ext cx="465512" cy="488560"/>
          </a:xfrm>
          <a:prstGeom prst="rect">
            <a:avLst/>
          </a:prstGeom>
        </p:spPr>
      </p:pic>
    </p:spTree>
    <p:extLst>
      <p:ext uri="{BB962C8B-B14F-4D97-AF65-F5344CB8AC3E}">
        <p14:creationId xmlns:p14="http://schemas.microsoft.com/office/powerpoint/2010/main" val="3819599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5" name="Google Shape;125;p15"/>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4" name="Google Shape;178;p21">
            <a:extLst>
              <a:ext uri="{FF2B5EF4-FFF2-40B4-BE49-F238E27FC236}">
                <a16:creationId xmlns:a16="http://schemas.microsoft.com/office/drawing/2014/main" id="{A4485522-AE62-44A0-A079-966A2AC9C171}"/>
              </a:ext>
            </a:extLst>
          </p:cNvPr>
          <p:cNvSpPr txBox="1">
            <a:spLocks/>
          </p:cNvSpPr>
          <p:nvPr/>
        </p:nvSpPr>
        <p:spPr>
          <a:xfrm>
            <a:off x="1036660" y="1565550"/>
            <a:ext cx="2423100" cy="3549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sz="1800" b="1" dirty="0">
                <a:solidFill>
                  <a:schemeClr val="accent1"/>
                </a:solidFill>
                <a:latin typeface="Dosis" panose="020B0604020202020204" charset="0"/>
              </a:rPr>
              <a:t>Parking Finders</a:t>
            </a:r>
          </a:p>
          <a:p>
            <a:pPr>
              <a:spcBef>
                <a:spcPts val="600"/>
              </a:spcBef>
            </a:pPr>
            <a:r>
              <a:rPr lang="en-US" dirty="0" err="1">
                <a:solidFill>
                  <a:schemeClr val="bg1"/>
                </a:solidFill>
                <a:latin typeface="Roboto" panose="020B0604020202020204" charset="0"/>
                <a:ea typeface="Roboto" panose="020B0604020202020204" charset="0"/>
              </a:rPr>
              <a:t>SpotHero</a:t>
            </a:r>
            <a:endParaRPr lang="en-US" dirty="0">
              <a:solidFill>
                <a:schemeClr val="bg1"/>
              </a:solidFill>
              <a:latin typeface="Roboto" panose="020B0604020202020204" charset="0"/>
              <a:ea typeface="Roboto" panose="020B0604020202020204" charset="0"/>
            </a:endParaRPr>
          </a:p>
          <a:p>
            <a:pPr>
              <a:spcBef>
                <a:spcPts val="600"/>
              </a:spcBef>
            </a:pPr>
            <a:r>
              <a:rPr lang="en-US" dirty="0" err="1">
                <a:solidFill>
                  <a:schemeClr val="bg1"/>
                </a:solidFill>
                <a:latin typeface="Roboto" panose="020B0604020202020204" charset="0"/>
                <a:ea typeface="Roboto" panose="020B0604020202020204" charset="0"/>
              </a:rPr>
              <a:t>EasyPark</a:t>
            </a:r>
            <a:endParaRPr lang="en-US" dirty="0">
              <a:solidFill>
                <a:schemeClr val="bg1"/>
              </a:solidFill>
              <a:latin typeface="Roboto" panose="020B0604020202020204" charset="0"/>
              <a:ea typeface="Roboto" panose="020B0604020202020204" charset="0"/>
            </a:endParaRPr>
          </a:p>
          <a:p>
            <a:pPr>
              <a:spcBef>
                <a:spcPts val="600"/>
              </a:spcBef>
            </a:pPr>
            <a:r>
              <a:rPr lang="en-US" dirty="0" err="1">
                <a:solidFill>
                  <a:schemeClr val="bg1"/>
                </a:solidFill>
                <a:latin typeface="Roboto" panose="020B0604020202020204" charset="0"/>
                <a:ea typeface="Roboto" panose="020B0604020202020204" charset="0"/>
              </a:rPr>
              <a:t>ParkWhiz</a:t>
            </a:r>
            <a:endParaRPr lang="en-US" dirty="0">
              <a:solidFill>
                <a:schemeClr val="bg1"/>
              </a:solidFill>
              <a:latin typeface="Roboto" panose="020B0604020202020204" charset="0"/>
              <a:ea typeface="Roboto" panose="020B0604020202020204" charset="0"/>
            </a:endParaRPr>
          </a:p>
          <a:p>
            <a:pPr>
              <a:spcBef>
                <a:spcPts val="600"/>
              </a:spcBef>
            </a:pPr>
            <a:r>
              <a:rPr lang="en-US" dirty="0" err="1">
                <a:solidFill>
                  <a:schemeClr val="bg1"/>
                </a:solidFill>
                <a:latin typeface="Roboto" panose="020B0604020202020204" charset="0"/>
                <a:ea typeface="Roboto" panose="020B0604020202020204" charset="0"/>
              </a:rPr>
              <a:t>ParkiFi</a:t>
            </a:r>
            <a:endParaRPr lang="en-US" dirty="0">
              <a:solidFill>
                <a:schemeClr val="bg1"/>
              </a:solidFill>
              <a:latin typeface="Roboto" panose="020B0604020202020204" charset="0"/>
              <a:ea typeface="Roboto" panose="020B0604020202020204" charset="0"/>
            </a:endParaRPr>
          </a:p>
          <a:p>
            <a:pPr>
              <a:spcBef>
                <a:spcPts val="600"/>
              </a:spcBef>
            </a:pPr>
            <a:r>
              <a:rPr lang="en-US" dirty="0" err="1">
                <a:solidFill>
                  <a:schemeClr val="bg1"/>
                </a:solidFill>
                <a:latin typeface="Roboto" panose="020B0604020202020204" charset="0"/>
                <a:ea typeface="Roboto" panose="020B0604020202020204" charset="0"/>
              </a:rPr>
              <a:t>ParkMe</a:t>
            </a:r>
            <a:endParaRPr lang="en-US" dirty="0">
              <a:solidFill>
                <a:schemeClr val="bg1"/>
              </a:solidFill>
              <a:latin typeface="Roboto" panose="020B0604020202020204" charset="0"/>
              <a:ea typeface="Roboto" panose="020B0604020202020204" charset="0"/>
            </a:endParaRPr>
          </a:p>
          <a:p>
            <a:pPr>
              <a:spcBef>
                <a:spcPts val="600"/>
              </a:spcBef>
            </a:pPr>
            <a:r>
              <a:rPr lang="en-US" dirty="0" err="1">
                <a:solidFill>
                  <a:schemeClr val="bg1"/>
                </a:solidFill>
                <a:latin typeface="Roboto" panose="020B0604020202020204" charset="0"/>
                <a:ea typeface="Roboto" panose="020B0604020202020204" charset="0"/>
              </a:rPr>
              <a:t>Anagog</a:t>
            </a:r>
            <a:endParaRPr lang="en-US" dirty="0">
              <a:solidFill>
                <a:schemeClr val="bg1"/>
              </a:solidFill>
              <a:latin typeface="Roboto" panose="020B0604020202020204" charset="0"/>
              <a:ea typeface="Roboto" panose="020B0604020202020204" charset="0"/>
            </a:endParaRPr>
          </a:p>
          <a:p>
            <a:pPr>
              <a:spcBef>
                <a:spcPts val="600"/>
              </a:spcBef>
            </a:pPr>
            <a:endParaRPr lang="en-US" dirty="0">
              <a:solidFill>
                <a:schemeClr val="bg1"/>
              </a:solidFill>
              <a:latin typeface="Roboto" panose="020B0604020202020204" charset="0"/>
              <a:ea typeface="Roboto" panose="020B0604020202020204" charset="0"/>
            </a:endParaRPr>
          </a:p>
          <a:p>
            <a:pPr>
              <a:spcBef>
                <a:spcPts val="600"/>
              </a:spcBef>
            </a:pPr>
            <a:endParaRPr lang="en-US" dirty="0">
              <a:solidFill>
                <a:schemeClr val="bg1"/>
              </a:solidFill>
            </a:endParaRPr>
          </a:p>
        </p:txBody>
      </p:sp>
      <p:sp>
        <p:nvSpPr>
          <p:cNvPr id="5" name="Google Shape;179;p21">
            <a:extLst>
              <a:ext uri="{FF2B5EF4-FFF2-40B4-BE49-F238E27FC236}">
                <a16:creationId xmlns:a16="http://schemas.microsoft.com/office/drawing/2014/main" id="{C2EFB1AE-B401-466E-8BD1-759F9C546D69}"/>
              </a:ext>
            </a:extLst>
          </p:cNvPr>
          <p:cNvSpPr txBox="1">
            <a:spLocks/>
          </p:cNvSpPr>
          <p:nvPr/>
        </p:nvSpPr>
        <p:spPr>
          <a:xfrm>
            <a:off x="3050274" y="1565550"/>
            <a:ext cx="2956776" cy="3549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sz="1800" b="1" dirty="0">
                <a:solidFill>
                  <a:schemeClr val="accent1"/>
                </a:solidFill>
                <a:latin typeface="Dosis" panose="020B0604020202020204" charset="0"/>
              </a:rPr>
              <a:t>Intelligent Parking Assistance</a:t>
            </a:r>
          </a:p>
          <a:p>
            <a:pPr>
              <a:spcBef>
                <a:spcPts val="600"/>
              </a:spcBef>
            </a:pPr>
            <a:r>
              <a:rPr lang="en-US" dirty="0">
                <a:solidFill>
                  <a:schemeClr val="bg1"/>
                </a:solidFill>
                <a:latin typeface="Roboto" panose="020B0604020202020204" charset="0"/>
                <a:ea typeface="Roboto" panose="020B0604020202020204" charset="0"/>
              </a:rPr>
              <a:t>Park Assist </a:t>
            </a:r>
          </a:p>
          <a:p>
            <a:pPr>
              <a:spcBef>
                <a:spcPts val="600"/>
              </a:spcBef>
            </a:pPr>
            <a:r>
              <a:rPr lang="en-US" dirty="0">
                <a:solidFill>
                  <a:schemeClr val="bg1"/>
                </a:solidFill>
                <a:latin typeface="Roboto" panose="020B0604020202020204" charset="0"/>
                <a:ea typeface="Roboto" panose="020B0604020202020204" charset="0"/>
              </a:rPr>
              <a:t>Park Help</a:t>
            </a:r>
          </a:p>
          <a:p>
            <a:pPr>
              <a:spcBef>
                <a:spcPts val="600"/>
              </a:spcBef>
            </a:pPr>
            <a:r>
              <a:rPr lang="en-US" dirty="0" err="1">
                <a:solidFill>
                  <a:schemeClr val="bg1"/>
                </a:solidFill>
                <a:latin typeface="Roboto" panose="020B0604020202020204" charset="0"/>
                <a:ea typeface="Roboto" panose="020B0604020202020204" charset="0"/>
              </a:rPr>
              <a:t>Streetline</a:t>
            </a:r>
            <a:r>
              <a:rPr lang="en-US" dirty="0">
                <a:solidFill>
                  <a:schemeClr val="bg1"/>
                </a:solidFill>
                <a:latin typeface="Roboto" panose="020B0604020202020204" charset="0"/>
                <a:ea typeface="Roboto" panose="020B0604020202020204" charset="0"/>
              </a:rPr>
              <a:t>/</a:t>
            </a:r>
            <a:r>
              <a:rPr lang="en-US" dirty="0" err="1">
                <a:solidFill>
                  <a:schemeClr val="bg1"/>
                </a:solidFill>
                <a:latin typeface="Roboto" panose="020B0604020202020204" charset="0"/>
                <a:ea typeface="Roboto" panose="020B0604020202020204" charset="0"/>
              </a:rPr>
              <a:t>Kapsch</a:t>
            </a:r>
            <a:r>
              <a:rPr lang="en-US" dirty="0">
                <a:solidFill>
                  <a:schemeClr val="bg1"/>
                </a:solidFill>
                <a:latin typeface="Roboto" panose="020B0604020202020204" charset="0"/>
                <a:ea typeface="Roboto" panose="020B0604020202020204" charset="0"/>
              </a:rPr>
              <a:t> </a:t>
            </a:r>
            <a:r>
              <a:rPr lang="en-US" dirty="0" err="1">
                <a:solidFill>
                  <a:schemeClr val="bg1"/>
                </a:solidFill>
                <a:latin typeface="Roboto" panose="020B0604020202020204" charset="0"/>
                <a:ea typeface="Roboto" panose="020B0604020202020204" charset="0"/>
              </a:rPr>
              <a:t>TrafficCom</a:t>
            </a:r>
            <a:endParaRPr lang="en-US" dirty="0">
              <a:solidFill>
                <a:schemeClr val="bg1"/>
              </a:solidFill>
              <a:latin typeface="Roboto" panose="020B0604020202020204" charset="0"/>
              <a:ea typeface="Roboto" panose="020B0604020202020204" charset="0"/>
            </a:endParaRPr>
          </a:p>
          <a:p>
            <a:pPr>
              <a:spcBef>
                <a:spcPts val="600"/>
              </a:spcBef>
            </a:pPr>
            <a:r>
              <a:rPr lang="en-US" dirty="0">
                <a:solidFill>
                  <a:schemeClr val="bg1"/>
                </a:solidFill>
                <a:latin typeface="Roboto" panose="020B0604020202020204" charset="0"/>
                <a:ea typeface="Roboto" panose="020B0604020202020204" charset="0"/>
              </a:rPr>
              <a:t>Get My Parking</a:t>
            </a:r>
          </a:p>
        </p:txBody>
      </p:sp>
      <p:sp>
        <p:nvSpPr>
          <p:cNvPr id="6" name="Google Shape;180;p21">
            <a:extLst>
              <a:ext uri="{FF2B5EF4-FFF2-40B4-BE49-F238E27FC236}">
                <a16:creationId xmlns:a16="http://schemas.microsoft.com/office/drawing/2014/main" id="{4117DCCA-CA50-4757-A70F-B9D0BAF925DA}"/>
              </a:ext>
            </a:extLst>
          </p:cNvPr>
          <p:cNvSpPr txBox="1">
            <a:spLocks/>
          </p:cNvSpPr>
          <p:nvPr/>
        </p:nvSpPr>
        <p:spPr>
          <a:xfrm>
            <a:off x="6131238" y="1565550"/>
            <a:ext cx="2423100" cy="3549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sz="1800" b="1" dirty="0">
                <a:solidFill>
                  <a:schemeClr val="accent1"/>
                </a:solidFill>
                <a:latin typeface="Dosis" panose="020B0604020202020204" charset="0"/>
              </a:rPr>
              <a:t>Reservation Systems</a:t>
            </a:r>
          </a:p>
          <a:p>
            <a:pPr>
              <a:spcBef>
                <a:spcPts val="600"/>
              </a:spcBef>
            </a:pPr>
            <a:r>
              <a:rPr lang="en-US" dirty="0" err="1">
                <a:solidFill>
                  <a:schemeClr val="bg1"/>
                </a:solidFill>
                <a:latin typeface="Roboto" panose="020B0604020202020204" charset="0"/>
                <a:ea typeface="Roboto" panose="020B0604020202020204" charset="0"/>
              </a:rPr>
              <a:t>MyPark</a:t>
            </a:r>
            <a:endParaRPr lang="en-US" dirty="0">
              <a:solidFill>
                <a:schemeClr val="bg1"/>
              </a:solidFill>
              <a:latin typeface="Roboto" panose="020B0604020202020204" charset="0"/>
              <a:ea typeface="Roboto" panose="020B0604020202020204" charset="0"/>
            </a:endParaRPr>
          </a:p>
          <a:p>
            <a:pPr>
              <a:spcBef>
                <a:spcPts val="600"/>
              </a:spcBef>
            </a:pPr>
            <a:r>
              <a:rPr lang="en-US" dirty="0">
                <a:solidFill>
                  <a:schemeClr val="bg1"/>
                </a:solidFill>
                <a:latin typeface="Roboto" panose="020B0604020202020204" charset="0"/>
                <a:ea typeface="Roboto" panose="020B0604020202020204" charset="0"/>
              </a:rPr>
              <a:t>Quercus</a:t>
            </a:r>
          </a:p>
          <a:p>
            <a:pPr>
              <a:spcBef>
                <a:spcPts val="600"/>
              </a:spcBef>
            </a:pPr>
            <a:r>
              <a:rPr lang="en-US" b="1" dirty="0" err="1">
                <a:solidFill>
                  <a:schemeClr val="bg1"/>
                </a:solidFill>
              </a:rPr>
              <a:t>LotBot</a:t>
            </a:r>
            <a:endParaRPr lang="en-US" b="1" dirty="0">
              <a:solidFill>
                <a:schemeClr val="bg1"/>
              </a:solidFill>
            </a:endParaRPr>
          </a:p>
        </p:txBody>
      </p:sp>
      <p:sp>
        <p:nvSpPr>
          <p:cNvPr id="7" name="Rectangle 6">
            <a:extLst>
              <a:ext uri="{FF2B5EF4-FFF2-40B4-BE49-F238E27FC236}">
                <a16:creationId xmlns:a16="http://schemas.microsoft.com/office/drawing/2014/main" id="{C3AC6697-FB10-46F2-9FB8-E107E1C44524}"/>
              </a:ext>
            </a:extLst>
          </p:cNvPr>
          <p:cNvSpPr/>
          <p:nvPr/>
        </p:nvSpPr>
        <p:spPr>
          <a:xfrm>
            <a:off x="1398921" y="1018308"/>
            <a:ext cx="875561" cy="707886"/>
          </a:xfrm>
          <a:prstGeom prst="rect">
            <a:avLst/>
          </a:prstGeom>
        </p:spPr>
        <p:txBody>
          <a:bodyPr wrap="none">
            <a:spAutoFit/>
          </a:bodyPr>
          <a:lstStyle/>
          <a:p>
            <a:r>
              <a:rPr lang="en" sz="4000" b="1" dirty="0">
                <a:solidFill>
                  <a:schemeClr val="accent1"/>
                </a:solidFill>
              </a:rPr>
              <a:t>🔎</a:t>
            </a:r>
            <a:endParaRPr lang="en-US" sz="4000" b="1" dirty="0">
              <a:solidFill>
                <a:schemeClr val="accent1"/>
              </a:solidFill>
            </a:endParaRPr>
          </a:p>
        </p:txBody>
      </p:sp>
      <p:sp>
        <p:nvSpPr>
          <p:cNvPr id="8" name="Rectangle 7">
            <a:extLst>
              <a:ext uri="{FF2B5EF4-FFF2-40B4-BE49-F238E27FC236}">
                <a16:creationId xmlns:a16="http://schemas.microsoft.com/office/drawing/2014/main" id="{45370317-E4CC-4C6B-B367-4ABD91703E75}"/>
              </a:ext>
            </a:extLst>
          </p:cNvPr>
          <p:cNvSpPr/>
          <p:nvPr/>
        </p:nvSpPr>
        <p:spPr>
          <a:xfrm>
            <a:off x="3967685" y="1018308"/>
            <a:ext cx="875561" cy="707886"/>
          </a:xfrm>
          <a:prstGeom prst="rect">
            <a:avLst/>
          </a:prstGeom>
        </p:spPr>
        <p:txBody>
          <a:bodyPr wrap="none">
            <a:spAutoFit/>
          </a:bodyPr>
          <a:lstStyle/>
          <a:p>
            <a:r>
              <a:rPr lang="en" sz="4000" b="1" dirty="0">
                <a:solidFill>
                  <a:schemeClr val="accent1"/>
                </a:solidFill>
              </a:rPr>
              <a:t>🙋</a:t>
            </a:r>
            <a:endParaRPr lang="en-US" sz="4000" b="1" dirty="0">
              <a:solidFill>
                <a:schemeClr val="accent1"/>
              </a:solidFill>
            </a:endParaRPr>
          </a:p>
        </p:txBody>
      </p:sp>
      <p:sp>
        <p:nvSpPr>
          <p:cNvPr id="9" name="Rectangle 8">
            <a:extLst>
              <a:ext uri="{FF2B5EF4-FFF2-40B4-BE49-F238E27FC236}">
                <a16:creationId xmlns:a16="http://schemas.microsoft.com/office/drawing/2014/main" id="{848D43E7-9EFC-40BE-902E-967A3A219F99}"/>
              </a:ext>
            </a:extLst>
          </p:cNvPr>
          <p:cNvSpPr/>
          <p:nvPr/>
        </p:nvSpPr>
        <p:spPr>
          <a:xfrm>
            <a:off x="6727297" y="1018308"/>
            <a:ext cx="875561" cy="707886"/>
          </a:xfrm>
          <a:prstGeom prst="rect">
            <a:avLst/>
          </a:prstGeom>
        </p:spPr>
        <p:txBody>
          <a:bodyPr wrap="none">
            <a:spAutoFit/>
          </a:bodyPr>
          <a:lstStyle/>
          <a:p>
            <a:r>
              <a:rPr lang="en" sz="4000" b="1" dirty="0">
                <a:solidFill>
                  <a:schemeClr val="accent1"/>
                </a:solidFill>
              </a:rPr>
              <a:t>📝</a:t>
            </a:r>
            <a:endParaRPr lang="en-US" sz="4000" b="1" dirty="0">
              <a:solidFill>
                <a:schemeClr val="accent1"/>
              </a:solidFill>
            </a:endParaRPr>
          </a:p>
        </p:txBody>
      </p:sp>
      <p:sp>
        <p:nvSpPr>
          <p:cNvPr id="11" name="Google Shape;170;p20">
            <a:extLst>
              <a:ext uri="{FF2B5EF4-FFF2-40B4-BE49-F238E27FC236}">
                <a16:creationId xmlns:a16="http://schemas.microsoft.com/office/drawing/2014/main" id="{DA7386AC-8553-43DB-9A85-01F0B5EDEF83}"/>
              </a:ext>
            </a:extLst>
          </p:cNvPr>
          <p:cNvSpPr txBox="1">
            <a:spLocks/>
          </p:cNvSpPr>
          <p:nvPr/>
        </p:nvSpPr>
        <p:spPr>
          <a:xfrm>
            <a:off x="1101386" y="272850"/>
            <a:ext cx="5412880" cy="749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bg1"/>
                </a:solidFill>
                <a:latin typeface="Dosis" panose="020B0604020202020204" charset="0"/>
              </a:rPr>
              <a:t>Competition</a:t>
            </a:r>
          </a:p>
        </p:txBody>
      </p:sp>
      <p:pic>
        <p:nvPicPr>
          <p:cNvPr id="12" name="Picture 11">
            <a:extLst>
              <a:ext uri="{FF2B5EF4-FFF2-40B4-BE49-F238E27FC236}">
                <a16:creationId xmlns:a16="http://schemas.microsoft.com/office/drawing/2014/main" id="{94007202-B000-4368-AA4D-16EF178975BF}"/>
              </a:ext>
            </a:extLst>
          </p:cNvPr>
          <p:cNvPicPr>
            <a:picLocks noChangeAspect="1"/>
          </p:cNvPicPr>
          <p:nvPr/>
        </p:nvPicPr>
        <p:blipFill>
          <a:blip r:embed="rId3"/>
          <a:stretch>
            <a:fillRect/>
          </a:stretch>
        </p:blipFill>
        <p:spPr>
          <a:xfrm>
            <a:off x="8574558" y="403120"/>
            <a:ext cx="465512" cy="488560"/>
          </a:xfrm>
          <a:prstGeom prst="rect">
            <a:avLst/>
          </a:prstGeom>
        </p:spPr>
      </p:pic>
    </p:spTree>
    <p:extLst>
      <p:ext uri="{BB962C8B-B14F-4D97-AF65-F5344CB8AC3E}">
        <p14:creationId xmlns:p14="http://schemas.microsoft.com/office/powerpoint/2010/main" val="32024533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1"/>
          <p:cNvSpPr txBox="1">
            <a:spLocks noGrp="1"/>
          </p:cNvSpPr>
          <p:nvPr>
            <p:ph type="title"/>
          </p:nvPr>
        </p:nvSpPr>
        <p:spPr>
          <a:xfrm>
            <a:off x="1104900" y="276075"/>
            <a:ext cx="6724500"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Competitive Advantages</a:t>
            </a:r>
            <a:endParaRPr dirty="0"/>
          </a:p>
        </p:txBody>
      </p:sp>
      <p:sp>
        <p:nvSpPr>
          <p:cNvPr id="181" name="Google Shape;181;p21"/>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8" name="Rectangle: Rounded Corners 7">
            <a:extLst>
              <a:ext uri="{FF2B5EF4-FFF2-40B4-BE49-F238E27FC236}">
                <a16:creationId xmlns:a16="http://schemas.microsoft.com/office/drawing/2014/main" id="{37BE5123-EADA-41B4-AAE8-AD8B4E18EF0F}"/>
              </a:ext>
            </a:extLst>
          </p:cNvPr>
          <p:cNvSpPr/>
          <p:nvPr/>
        </p:nvSpPr>
        <p:spPr>
          <a:xfrm>
            <a:off x="970128" y="1772449"/>
            <a:ext cx="2006221" cy="57320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osis" panose="020B0604020202020204" charset="0"/>
              </a:rPr>
              <a:t>LOW OVERHEAD</a:t>
            </a:r>
          </a:p>
        </p:txBody>
      </p:sp>
      <p:sp>
        <p:nvSpPr>
          <p:cNvPr id="14" name="Rectangle: Rounded Corners 13">
            <a:extLst>
              <a:ext uri="{FF2B5EF4-FFF2-40B4-BE49-F238E27FC236}">
                <a16:creationId xmlns:a16="http://schemas.microsoft.com/office/drawing/2014/main" id="{63578159-1FCE-4E52-BB8B-B9B426EEFE73}"/>
              </a:ext>
            </a:extLst>
          </p:cNvPr>
          <p:cNvSpPr/>
          <p:nvPr/>
        </p:nvSpPr>
        <p:spPr>
          <a:xfrm>
            <a:off x="3568889" y="1772449"/>
            <a:ext cx="2006221" cy="57320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osis" panose="020B0604020202020204" charset="0"/>
              </a:rPr>
              <a:t>EASE OF USE</a:t>
            </a:r>
          </a:p>
        </p:txBody>
      </p:sp>
      <p:sp>
        <p:nvSpPr>
          <p:cNvPr id="15" name="Rectangle: Rounded Corners 14">
            <a:extLst>
              <a:ext uri="{FF2B5EF4-FFF2-40B4-BE49-F238E27FC236}">
                <a16:creationId xmlns:a16="http://schemas.microsoft.com/office/drawing/2014/main" id="{B94BE48E-3F2B-42EB-A458-268A02CC8A63}"/>
              </a:ext>
            </a:extLst>
          </p:cNvPr>
          <p:cNvSpPr/>
          <p:nvPr/>
        </p:nvSpPr>
        <p:spPr>
          <a:xfrm>
            <a:off x="4958398" y="3379532"/>
            <a:ext cx="2006221" cy="57320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osis" panose="020B0604020202020204" charset="0"/>
              </a:rPr>
              <a:t>CUSTOMIZABLE</a:t>
            </a:r>
          </a:p>
        </p:txBody>
      </p:sp>
      <p:sp>
        <p:nvSpPr>
          <p:cNvPr id="16" name="Rectangle: Rounded Corners 15">
            <a:extLst>
              <a:ext uri="{FF2B5EF4-FFF2-40B4-BE49-F238E27FC236}">
                <a16:creationId xmlns:a16="http://schemas.microsoft.com/office/drawing/2014/main" id="{DA23A092-F022-4E30-B446-D598BCB46E86}"/>
              </a:ext>
            </a:extLst>
          </p:cNvPr>
          <p:cNvSpPr/>
          <p:nvPr/>
        </p:nvSpPr>
        <p:spPr>
          <a:xfrm>
            <a:off x="2359638" y="3379532"/>
            <a:ext cx="2006221" cy="57320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osis" panose="020B0604020202020204" charset="0"/>
              </a:rPr>
              <a:t>DATA ORIENTED</a:t>
            </a:r>
          </a:p>
        </p:txBody>
      </p:sp>
      <p:sp>
        <p:nvSpPr>
          <p:cNvPr id="9" name="TextBox 8">
            <a:extLst>
              <a:ext uri="{FF2B5EF4-FFF2-40B4-BE49-F238E27FC236}">
                <a16:creationId xmlns:a16="http://schemas.microsoft.com/office/drawing/2014/main" id="{54E79F30-DAA6-4F72-8402-D466AC4904FB}"/>
              </a:ext>
            </a:extLst>
          </p:cNvPr>
          <p:cNvSpPr txBox="1"/>
          <p:nvPr/>
        </p:nvSpPr>
        <p:spPr>
          <a:xfrm>
            <a:off x="815810" y="2345655"/>
            <a:ext cx="2314856" cy="553998"/>
          </a:xfrm>
          <a:prstGeom prst="rect">
            <a:avLst/>
          </a:prstGeom>
          <a:noFill/>
        </p:spPr>
        <p:txBody>
          <a:bodyPr wrap="square" rtlCol="0">
            <a:spAutoFit/>
          </a:bodyPr>
          <a:lstStyle/>
          <a:p>
            <a:pPr algn="ctr"/>
            <a:r>
              <a:rPr lang="en-US" sz="1000" dirty="0">
                <a:solidFill>
                  <a:schemeClr val="tx1"/>
                </a:solidFill>
                <a:latin typeface="Roboto" panose="020B0604020202020204" charset="0"/>
                <a:ea typeface="Roboto" panose="020B0604020202020204" charset="0"/>
              </a:rPr>
              <a:t>Our easy to install and centralized system avoids the need for complex arrays of cameras or sensors</a:t>
            </a:r>
          </a:p>
        </p:txBody>
      </p:sp>
      <p:sp>
        <p:nvSpPr>
          <p:cNvPr id="18" name="TextBox 17">
            <a:extLst>
              <a:ext uri="{FF2B5EF4-FFF2-40B4-BE49-F238E27FC236}">
                <a16:creationId xmlns:a16="http://schemas.microsoft.com/office/drawing/2014/main" id="{7FCA8DCA-85AE-4A78-A9E6-F97F11160F88}"/>
              </a:ext>
            </a:extLst>
          </p:cNvPr>
          <p:cNvSpPr txBox="1"/>
          <p:nvPr/>
        </p:nvSpPr>
        <p:spPr>
          <a:xfrm>
            <a:off x="2205319" y="3952738"/>
            <a:ext cx="2314856" cy="553998"/>
          </a:xfrm>
          <a:prstGeom prst="rect">
            <a:avLst/>
          </a:prstGeom>
          <a:noFill/>
        </p:spPr>
        <p:txBody>
          <a:bodyPr wrap="square" rtlCol="0">
            <a:spAutoFit/>
          </a:bodyPr>
          <a:lstStyle/>
          <a:p>
            <a:pPr algn="ctr"/>
            <a:r>
              <a:rPr lang="en-US" sz="1000" dirty="0">
                <a:solidFill>
                  <a:schemeClr val="tx1"/>
                </a:solidFill>
                <a:latin typeface="Roboto" panose="020B0604020202020204" charset="0"/>
                <a:ea typeface="Roboto" panose="020B0604020202020204" charset="0"/>
              </a:rPr>
              <a:t>License plate recognition can be used to extrapolate data for use in business analysis</a:t>
            </a:r>
          </a:p>
        </p:txBody>
      </p:sp>
      <p:sp>
        <p:nvSpPr>
          <p:cNvPr id="19" name="TextBox 18">
            <a:extLst>
              <a:ext uri="{FF2B5EF4-FFF2-40B4-BE49-F238E27FC236}">
                <a16:creationId xmlns:a16="http://schemas.microsoft.com/office/drawing/2014/main" id="{ED18F3A3-A42C-45B4-A3E3-45B30C54627F}"/>
              </a:ext>
            </a:extLst>
          </p:cNvPr>
          <p:cNvSpPr txBox="1"/>
          <p:nvPr/>
        </p:nvSpPr>
        <p:spPr>
          <a:xfrm>
            <a:off x="4613011" y="3952738"/>
            <a:ext cx="2623423" cy="553998"/>
          </a:xfrm>
          <a:prstGeom prst="rect">
            <a:avLst/>
          </a:prstGeom>
          <a:noFill/>
        </p:spPr>
        <p:txBody>
          <a:bodyPr wrap="square" rtlCol="0">
            <a:spAutoFit/>
          </a:bodyPr>
          <a:lstStyle/>
          <a:p>
            <a:pPr algn="ctr"/>
            <a:r>
              <a:rPr lang="en-US" sz="1000" dirty="0">
                <a:solidFill>
                  <a:schemeClr val="tx1"/>
                </a:solidFill>
                <a:latin typeface="Roboto" panose="020B0604020202020204" charset="0"/>
                <a:ea typeface="Roboto" panose="020B0604020202020204" charset="0"/>
              </a:rPr>
              <a:t>Parking lot managers can dictate everything from parking fees to reservation capacity to best fit their needs.</a:t>
            </a:r>
          </a:p>
        </p:txBody>
      </p:sp>
      <p:sp>
        <p:nvSpPr>
          <p:cNvPr id="20" name="TextBox 19">
            <a:extLst>
              <a:ext uri="{FF2B5EF4-FFF2-40B4-BE49-F238E27FC236}">
                <a16:creationId xmlns:a16="http://schemas.microsoft.com/office/drawing/2014/main" id="{3F135E2E-CC5C-46BD-A3AB-F8695613CA19}"/>
              </a:ext>
            </a:extLst>
          </p:cNvPr>
          <p:cNvSpPr txBox="1"/>
          <p:nvPr/>
        </p:nvSpPr>
        <p:spPr>
          <a:xfrm>
            <a:off x="3388658" y="2367390"/>
            <a:ext cx="2366681" cy="553998"/>
          </a:xfrm>
          <a:prstGeom prst="rect">
            <a:avLst/>
          </a:prstGeom>
          <a:noFill/>
        </p:spPr>
        <p:txBody>
          <a:bodyPr wrap="square" rtlCol="0">
            <a:spAutoFit/>
          </a:bodyPr>
          <a:lstStyle/>
          <a:p>
            <a:pPr algn="ctr"/>
            <a:r>
              <a:rPr lang="en-US" sz="1000" dirty="0">
                <a:solidFill>
                  <a:schemeClr val="tx1"/>
                </a:solidFill>
                <a:latin typeface="Roboto" panose="020B0604020202020204" charset="0"/>
                <a:ea typeface="Roboto" panose="020B0604020202020204" charset="0"/>
              </a:rPr>
              <a:t>Users avoid the hassle of downloading an app and signing up through the use of our simple web application</a:t>
            </a:r>
          </a:p>
        </p:txBody>
      </p:sp>
      <p:sp>
        <p:nvSpPr>
          <p:cNvPr id="21" name="Rectangle: Rounded Corners 20">
            <a:extLst>
              <a:ext uri="{FF2B5EF4-FFF2-40B4-BE49-F238E27FC236}">
                <a16:creationId xmlns:a16="http://schemas.microsoft.com/office/drawing/2014/main" id="{9CEE2C84-ACBB-4EF2-A9B8-2A17E2301641}"/>
              </a:ext>
            </a:extLst>
          </p:cNvPr>
          <p:cNvSpPr/>
          <p:nvPr/>
        </p:nvSpPr>
        <p:spPr>
          <a:xfrm>
            <a:off x="6167650" y="1772449"/>
            <a:ext cx="2006221" cy="57320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osis" panose="020B0604020202020204" charset="0"/>
              </a:rPr>
              <a:t>REALTIME WAITLISTS</a:t>
            </a:r>
          </a:p>
        </p:txBody>
      </p:sp>
      <p:sp>
        <p:nvSpPr>
          <p:cNvPr id="22" name="TextBox 21">
            <a:extLst>
              <a:ext uri="{FF2B5EF4-FFF2-40B4-BE49-F238E27FC236}">
                <a16:creationId xmlns:a16="http://schemas.microsoft.com/office/drawing/2014/main" id="{FD3881BF-D1DB-4730-A80B-BB70D5CF694D}"/>
              </a:ext>
            </a:extLst>
          </p:cNvPr>
          <p:cNvSpPr txBox="1"/>
          <p:nvPr/>
        </p:nvSpPr>
        <p:spPr>
          <a:xfrm>
            <a:off x="5961509" y="2350719"/>
            <a:ext cx="2366681" cy="553998"/>
          </a:xfrm>
          <a:prstGeom prst="rect">
            <a:avLst/>
          </a:prstGeom>
          <a:noFill/>
        </p:spPr>
        <p:txBody>
          <a:bodyPr wrap="square" rtlCol="0">
            <a:spAutoFit/>
          </a:bodyPr>
          <a:lstStyle/>
          <a:p>
            <a:pPr algn="ctr"/>
            <a:r>
              <a:rPr lang="en-US" sz="1000" dirty="0">
                <a:solidFill>
                  <a:schemeClr val="tx1"/>
                </a:solidFill>
                <a:latin typeface="Roboto" panose="020B0604020202020204" charset="0"/>
                <a:ea typeface="Roboto" panose="020B0604020202020204" charset="0"/>
              </a:rPr>
              <a:t>Realtime information on waitlists keeps users in the know as they await to enter the parking lot.</a:t>
            </a:r>
          </a:p>
        </p:txBody>
      </p:sp>
      <p:sp>
        <p:nvSpPr>
          <p:cNvPr id="17" name="Isosceles Triangle 16">
            <a:extLst>
              <a:ext uri="{FF2B5EF4-FFF2-40B4-BE49-F238E27FC236}">
                <a16:creationId xmlns:a16="http://schemas.microsoft.com/office/drawing/2014/main" id="{22268A96-F8BE-438C-A8DB-6FED152296FC}"/>
              </a:ext>
            </a:extLst>
          </p:cNvPr>
          <p:cNvSpPr/>
          <p:nvPr/>
        </p:nvSpPr>
        <p:spPr>
          <a:xfrm rot="10800000">
            <a:off x="8124916" y="272850"/>
            <a:ext cx="868956" cy="749100"/>
          </a:xfrm>
          <a:prstGeom prst="triangle">
            <a:avLst>
              <a:gd name="adj" fmla="val 5384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C6D185C-90B7-4DBD-BEA9-F2D4CE1C236D}"/>
              </a:ext>
            </a:extLst>
          </p:cNvPr>
          <p:cNvSpPr/>
          <p:nvPr/>
        </p:nvSpPr>
        <p:spPr>
          <a:xfrm>
            <a:off x="8526790" y="272850"/>
            <a:ext cx="1281495" cy="749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F7F6E424-49AC-4DA5-B064-FD3535FC339A}"/>
              </a:ext>
            </a:extLst>
          </p:cNvPr>
          <p:cNvPicPr>
            <a:picLocks noChangeAspect="1"/>
          </p:cNvPicPr>
          <p:nvPr/>
        </p:nvPicPr>
        <p:blipFill>
          <a:blip r:embed="rId3"/>
          <a:stretch>
            <a:fillRect/>
          </a:stretch>
        </p:blipFill>
        <p:spPr>
          <a:xfrm>
            <a:off x="8574558" y="403120"/>
            <a:ext cx="465512" cy="48856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5" name="Google Shape;125;p15"/>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18</a:t>
            </a:fld>
            <a:endParaRPr/>
          </a:p>
        </p:txBody>
      </p:sp>
      <p:pic>
        <p:nvPicPr>
          <p:cNvPr id="1026" name="Picture 2" descr="Image may contain: 1 person, indoor">
            <a:extLst>
              <a:ext uri="{FF2B5EF4-FFF2-40B4-BE49-F238E27FC236}">
                <a16:creationId xmlns:a16="http://schemas.microsoft.com/office/drawing/2014/main" id="{293771ED-3EBF-4B90-B521-9FAA53B7E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2131" y="1052338"/>
            <a:ext cx="1156220" cy="11598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rofile photo of Suman Chandra Sharma">
            <a:extLst>
              <a:ext uri="{FF2B5EF4-FFF2-40B4-BE49-F238E27FC236}">
                <a16:creationId xmlns:a16="http://schemas.microsoft.com/office/drawing/2014/main" id="{5699D0EF-8A0F-4992-B378-5CB8887B57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51707" y="980233"/>
            <a:ext cx="1159800" cy="11598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rofile photo of Solomon Lo">
            <a:extLst>
              <a:ext uri="{FF2B5EF4-FFF2-40B4-BE49-F238E27FC236}">
                <a16:creationId xmlns:a16="http://schemas.microsoft.com/office/drawing/2014/main" id="{BB6DA95E-CEFB-466E-83EA-938D4F0A07B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00579" y="2988649"/>
            <a:ext cx="1159800" cy="11598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8EAEED43-EABF-4679-8C0B-DB4197560CD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7437" t="-2370" r="4954" b="14762"/>
          <a:stretch/>
        </p:blipFill>
        <p:spPr bwMode="auto">
          <a:xfrm>
            <a:off x="5121003" y="2957915"/>
            <a:ext cx="1159800" cy="1188284"/>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may contain: 1 person, glasses, sky, outdoor, close-up and water">
            <a:extLst>
              <a:ext uri="{FF2B5EF4-FFF2-40B4-BE49-F238E27FC236}">
                <a16:creationId xmlns:a16="http://schemas.microsoft.com/office/drawing/2014/main" id="{88AC8DE7-30D3-45AC-A345-B8FE40248BD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31283" y="996759"/>
            <a:ext cx="1159800" cy="114327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33AE9ABE-D87A-48B6-858F-61CF572087E6}"/>
              </a:ext>
            </a:extLst>
          </p:cNvPr>
          <p:cNvSpPr/>
          <p:nvPr/>
        </p:nvSpPr>
        <p:spPr>
          <a:xfrm>
            <a:off x="1031283" y="996759"/>
            <a:ext cx="1159800" cy="115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2434EBF-1374-4124-A4AB-51FE1CC0C389}"/>
              </a:ext>
            </a:extLst>
          </p:cNvPr>
          <p:cNvSpPr/>
          <p:nvPr/>
        </p:nvSpPr>
        <p:spPr>
          <a:xfrm>
            <a:off x="3751707" y="980233"/>
            <a:ext cx="1159800" cy="115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31C77A8-D284-440A-A091-C9D6F770AA6D}"/>
              </a:ext>
            </a:extLst>
          </p:cNvPr>
          <p:cNvSpPr/>
          <p:nvPr/>
        </p:nvSpPr>
        <p:spPr>
          <a:xfrm>
            <a:off x="6475070" y="1052338"/>
            <a:ext cx="1159800" cy="115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C0FFF45-DC05-4072-A6AA-5AC5080F648C}"/>
              </a:ext>
            </a:extLst>
          </p:cNvPr>
          <p:cNvSpPr/>
          <p:nvPr/>
        </p:nvSpPr>
        <p:spPr>
          <a:xfrm>
            <a:off x="5121003" y="2988649"/>
            <a:ext cx="1159800" cy="115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F853689-1853-41D8-9117-1E4542BDE279}"/>
              </a:ext>
            </a:extLst>
          </p:cNvPr>
          <p:cNvSpPr/>
          <p:nvPr/>
        </p:nvSpPr>
        <p:spPr>
          <a:xfrm>
            <a:off x="2400579" y="2988649"/>
            <a:ext cx="1159800" cy="115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86C3279A-42D6-4029-A8BA-1649A3C64E3F}"/>
              </a:ext>
            </a:extLst>
          </p:cNvPr>
          <p:cNvSpPr txBox="1"/>
          <p:nvPr/>
        </p:nvSpPr>
        <p:spPr>
          <a:xfrm>
            <a:off x="432017" y="2173085"/>
            <a:ext cx="2358339" cy="461665"/>
          </a:xfrm>
          <a:prstGeom prst="rect">
            <a:avLst/>
          </a:prstGeom>
          <a:noFill/>
        </p:spPr>
        <p:txBody>
          <a:bodyPr wrap="none" rtlCol="0">
            <a:spAutoFit/>
          </a:bodyPr>
          <a:lstStyle/>
          <a:p>
            <a:pPr algn="ctr"/>
            <a:r>
              <a:rPr lang="en-US" b="1" dirty="0">
                <a:solidFill>
                  <a:schemeClr val="accent1"/>
                </a:solidFill>
                <a:latin typeface="Dosis" panose="020B0604020202020204" charset="0"/>
              </a:rPr>
              <a:t>HARDWARE DEV/MARKETING</a:t>
            </a:r>
          </a:p>
          <a:p>
            <a:pPr algn="ctr"/>
            <a:endParaRPr lang="en-US" sz="1000" b="1" dirty="0">
              <a:solidFill>
                <a:schemeClr val="bg1"/>
              </a:solidFill>
              <a:latin typeface="Dosis" panose="020B0604020202020204" charset="0"/>
            </a:endParaRPr>
          </a:p>
        </p:txBody>
      </p:sp>
      <p:sp>
        <p:nvSpPr>
          <p:cNvPr id="23" name="TextBox 22">
            <a:extLst>
              <a:ext uri="{FF2B5EF4-FFF2-40B4-BE49-F238E27FC236}">
                <a16:creationId xmlns:a16="http://schemas.microsoft.com/office/drawing/2014/main" id="{014E2633-03E5-4B26-84F4-58855472E7E5}"/>
              </a:ext>
            </a:extLst>
          </p:cNvPr>
          <p:cNvSpPr txBox="1"/>
          <p:nvPr/>
        </p:nvSpPr>
        <p:spPr>
          <a:xfrm>
            <a:off x="3508309" y="2156559"/>
            <a:ext cx="1646606" cy="307777"/>
          </a:xfrm>
          <a:prstGeom prst="rect">
            <a:avLst/>
          </a:prstGeom>
          <a:noFill/>
        </p:spPr>
        <p:txBody>
          <a:bodyPr wrap="none" rtlCol="0">
            <a:spAutoFit/>
          </a:bodyPr>
          <a:lstStyle/>
          <a:p>
            <a:pPr algn="ctr"/>
            <a:r>
              <a:rPr lang="en-US" b="1" dirty="0">
                <a:solidFill>
                  <a:schemeClr val="accent1"/>
                </a:solidFill>
                <a:latin typeface="Dosis" panose="020B0604020202020204" charset="0"/>
              </a:rPr>
              <a:t>PROJECT MANAGER</a:t>
            </a:r>
            <a:endParaRPr lang="en-US" sz="1000" b="1" dirty="0">
              <a:solidFill>
                <a:schemeClr val="bg1"/>
              </a:solidFill>
              <a:latin typeface="Dosis" panose="020B0604020202020204" charset="0"/>
            </a:endParaRPr>
          </a:p>
        </p:txBody>
      </p:sp>
      <p:sp>
        <p:nvSpPr>
          <p:cNvPr id="24" name="TextBox 23">
            <a:extLst>
              <a:ext uri="{FF2B5EF4-FFF2-40B4-BE49-F238E27FC236}">
                <a16:creationId xmlns:a16="http://schemas.microsoft.com/office/drawing/2014/main" id="{8B9AB9AC-EB52-46A3-A479-62B774E64E42}"/>
              </a:ext>
            </a:extLst>
          </p:cNvPr>
          <p:cNvSpPr txBox="1"/>
          <p:nvPr/>
        </p:nvSpPr>
        <p:spPr>
          <a:xfrm>
            <a:off x="6369609" y="2219251"/>
            <a:ext cx="1361270" cy="461665"/>
          </a:xfrm>
          <a:prstGeom prst="rect">
            <a:avLst/>
          </a:prstGeom>
          <a:noFill/>
        </p:spPr>
        <p:txBody>
          <a:bodyPr wrap="none" rtlCol="0">
            <a:spAutoFit/>
          </a:bodyPr>
          <a:lstStyle/>
          <a:p>
            <a:pPr algn="ctr"/>
            <a:r>
              <a:rPr lang="en-US" b="1" dirty="0">
                <a:solidFill>
                  <a:schemeClr val="accent1"/>
                </a:solidFill>
                <a:latin typeface="Dosis" panose="020B0604020202020204" charset="0"/>
              </a:rPr>
              <a:t>SOFTWARE DEV</a:t>
            </a:r>
          </a:p>
          <a:p>
            <a:pPr algn="ctr"/>
            <a:endParaRPr lang="en-US" sz="1000" b="1" dirty="0">
              <a:solidFill>
                <a:schemeClr val="bg1"/>
              </a:solidFill>
              <a:latin typeface="Dosis" panose="020B0604020202020204" charset="0"/>
            </a:endParaRPr>
          </a:p>
        </p:txBody>
      </p:sp>
      <p:sp>
        <p:nvSpPr>
          <p:cNvPr id="25" name="TextBox 24">
            <a:extLst>
              <a:ext uri="{FF2B5EF4-FFF2-40B4-BE49-F238E27FC236}">
                <a16:creationId xmlns:a16="http://schemas.microsoft.com/office/drawing/2014/main" id="{D2C1BCD1-7483-4953-8891-3D4588E5401F}"/>
              </a:ext>
            </a:extLst>
          </p:cNvPr>
          <p:cNvSpPr txBox="1"/>
          <p:nvPr/>
        </p:nvSpPr>
        <p:spPr>
          <a:xfrm>
            <a:off x="2299849" y="4156260"/>
            <a:ext cx="1361270" cy="461665"/>
          </a:xfrm>
          <a:prstGeom prst="rect">
            <a:avLst/>
          </a:prstGeom>
          <a:noFill/>
        </p:spPr>
        <p:txBody>
          <a:bodyPr wrap="none" rtlCol="0">
            <a:spAutoFit/>
          </a:bodyPr>
          <a:lstStyle/>
          <a:p>
            <a:pPr algn="ctr"/>
            <a:r>
              <a:rPr lang="en-US" b="1" dirty="0">
                <a:solidFill>
                  <a:schemeClr val="accent1"/>
                </a:solidFill>
                <a:latin typeface="Dosis" panose="020B0604020202020204" charset="0"/>
              </a:rPr>
              <a:t>SOFTWARE DEV</a:t>
            </a:r>
          </a:p>
          <a:p>
            <a:pPr algn="ctr"/>
            <a:endParaRPr lang="en-US" sz="1000" b="1" dirty="0">
              <a:solidFill>
                <a:schemeClr val="bg1"/>
              </a:solidFill>
              <a:latin typeface="Dosis" panose="020B0604020202020204" charset="0"/>
            </a:endParaRPr>
          </a:p>
        </p:txBody>
      </p:sp>
      <p:sp>
        <p:nvSpPr>
          <p:cNvPr id="26" name="TextBox 25">
            <a:extLst>
              <a:ext uri="{FF2B5EF4-FFF2-40B4-BE49-F238E27FC236}">
                <a16:creationId xmlns:a16="http://schemas.microsoft.com/office/drawing/2014/main" id="{FF6BDEA6-9899-4B3B-B263-D589F99D863D}"/>
              </a:ext>
            </a:extLst>
          </p:cNvPr>
          <p:cNvSpPr txBox="1"/>
          <p:nvPr/>
        </p:nvSpPr>
        <p:spPr>
          <a:xfrm>
            <a:off x="5201959" y="4146198"/>
            <a:ext cx="968535" cy="307777"/>
          </a:xfrm>
          <a:prstGeom prst="rect">
            <a:avLst/>
          </a:prstGeom>
          <a:noFill/>
        </p:spPr>
        <p:txBody>
          <a:bodyPr wrap="none" rtlCol="0">
            <a:spAutoFit/>
          </a:bodyPr>
          <a:lstStyle/>
          <a:p>
            <a:pPr algn="ctr"/>
            <a:r>
              <a:rPr lang="en-US" b="1" dirty="0">
                <a:solidFill>
                  <a:schemeClr val="accent1"/>
                </a:solidFill>
                <a:latin typeface="Dosis" panose="020B0604020202020204" charset="0"/>
              </a:rPr>
              <a:t>UI/UX DEV</a:t>
            </a:r>
            <a:endParaRPr lang="en-US" sz="1000" b="1" dirty="0">
              <a:solidFill>
                <a:schemeClr val="bg1"/>
              </a:solidFill>
              <a:latin typeface="Dosis" panose="020B0604020202020204" charset="0"/>
            </a:endParaRPr>
          </a:p>
        </p:txBody>
      </p:sp>
      <p:sp>
        <p:nvSpPr>
          <p:cNvPr id="27" name="TextBox 26">
            <a:extLst>
              <a:ext uri="{FF2B5EF4-FFF2-40B4-BE49-F238E27FC236}">
                <a16:creationId xmlns:a16="http://schemas.microsoft.com/office/drawing/2014/main" id="{C122C669-0849-4F3B-AFFD-3C3227C566DF}"/>
              </a:ext>
            </a:extLst>
          </p:cNvPr>
          <p:cNvSpPr txBox="1"/>
          <p:nvPr/>
        </p:nvSpPr>
        <p:spPr>
          <a:xfrm>
            <a:off x="830919" y="2361609"/>
            <a:ext cx="1569660" cy="707886"/>
          </a:xfrm>
          <a:prstGeom prst="rect">
            <a:avLst/>
          </a:prstGeom>
          <a:noFill/>
        </p:spPr>
        <p:txBody>
          <a:bodyPr wrap="none" rtlCol="0">
            <a:spAutoFit/>
          </a:bodyPr>
          <a:lstStyle/>
          <a:p>
            <a:pPr algn="ctr"/>
            <a:r>
              <a:rPr lang="en-US" sz="1000" b="1" dirty="0">
                <a:solidFill>
                  <a:schemeClr val="bg1"/>
                </a:solidFill>
                <a:latin typeface="Dosis" panose="020B0604020202020204" charset="0"/>
              </a:rPr>
              <a:t>WILLIAM HUANG</a:t>
            </a:r>
          </a:p>
          <a:p>
            <a:pPr algn="ctr"/>
            <a:r>
              <a:rPr lang="en-US" sz="1000" b="1" dirty="0">
                <a:solidFill>
                  <a:schemeClr val="bg1"/>
                </a:solidFill>
                <a:latin typeface="Dosis" panose="020B0604020202020204" charset="0"/>
              </a:rPr>
              <a:t>UCLA ’24 </a:t>
            </a:r>
          </a:p>
          <a:p>
            <a:pPr algn="ctr"/>
            <a:r>
              <a:rPr lang="en-US" sz="1000" b="1" dirty="0">
                <a:solidFill>
                  <a:schemeClr val="bg1"/>
                </a:solidFill>
                <a:latin typeface="Dosis" panose="020B0604020202020204" charset="0"/>
              </a:rPr>
              <a:t>ELECTRICAL ENGINEERING</a:t>
            </a:r>
          </a:p>
          <a:p>
            <a:pPr algn="ctr"/>
            <a:endParaRPr lang="en-US" sz="1000" b="1" dirty="0">
              <a:solidFill>
                <a:schemeClr val="bg1"/>
              </a:solidFill>
              <a:latin typeface="Dosis" panose="020B0604020202020204" charset="0"/>
            </a:endParaRPr>
          </a:p>
        </p:txBody>
      </p:sp>
      <p:sp>
        <p:nvSpPr>
          <p:cNvPr id="28" name="TextBox 27">
            <a:extLst>
              <a:ext uri="{FF2B5EF4-FFF2-40B4-BE49-F238E27FC236}">
                <a16:creationId xmlns:a16="http://schemas.microsoft.com/office/drawing/2014/main" id="{43578A24-490A-4260-8850-28CD76CD02BB}"/>
              </a:ext>
            </a:extLst>
          </p:cNvPr>
          <p:cNvSpPr txBox="1"/>
          <p:nvPr/>
        </p:nvSpPr>
        <p:spPr>
          <a:xfrm>
            <a:off x="3536713" y="2355512"/>
            <a:ext cx="1646605" cy="553998"/>
          </a:xfrm>
          <a:prstGeom prst="rect">
            <a:avLst/>
          </a:prstGeom>
          <a:noFill/>
        </p:spPr>
        <p:txBody>
          <a:bodyPr wrap="none" rtlCol="0">
            <a:spAutoFit/>
          </a:bodyPr>
          <a:lstStyle/>
          <a:p>
            <a:pPr algn="ctr"/>
            <a:r>
              <a:rPr lang="en-US" sz="1000" b="1" dirty="0">
                <a:solidFill>
                  <a:schemeClr val="bg1"/>
                </a:solidFill>
                <a:latin typeface="Dosis" panose="020B0604020202020204" charset="0"/>
              </a:rPr>
              <a:t>SUMAN SHARMA</a:t>
            </a:r>
          </a:p>
          <a:p>
            <a:pPr algn="ctr"/>
            <a:r>
              <a:rPr lang="en-US" sz="1000" b="1" dirty="0">
                <a:solidFill>
                  <a:schemeClr val="bg1"/>
                </a:solidFill>
                <a:latin typeface="Dosis" panose="020B0604020202020204" charset="0"/>
              </a:rPr>
              <a:t>UCLA ANDERSON ‘22</a:t>
            </a:r>
          </a:p>
          <a:p>
            <a:pPr algn="ctr"/>
            <a:r>
              <a:rPr lang="en-US" sz="1000" b="1" dirty="0">
                <a:solidFill>
                  <a:schemeClr val="bg1"/>
                </a:solidFill>
                <a:latin typeface="Dosis" panose="020B0604020202020204" charset="0"/>
              </a:rPr>
              <a:t>BUSINESS ADMINISTRATION</a:t>
            </a:r>
          </a:p>
        </p:txBody>
      </p:sp>
      <p:sp>
        <p:nvSpPr>
          <p:cNvPr id="29" name="TextBox 28">
            <a:extLst>
              <a:ext uri="{FF2B5EF4-FFF2-40B4-BE49-F238E27FC236}">
                <a16:creationId xmlns:a16="http://schemas.microsoft.com/office/drawing/2014/main" id="{C7A84C26-AEA4-443A-AA6D-72C8049930E4}"/>
              </a:ext>
            </a:extLst>
          </p:cNvPr>
          <p:cNvSpPr txBox="1"/>
          <p:nvPr/>
        </p:nvSpPr>
        <p:spPr>
          <a:xfrm>
            <a:off x="6448604" y="2403917"/>
            <a:ext cx="1252266" cy="707886"/>
          </a:xfrm>
          <a:prstGeom prst="rect">
            <a:avLst/>
          </a:prstGeom>
          <a:noFill/>
        </p:spPr>
        <p:txBody>
          <a:bodyPr wrap="none" rtlCol="0">
            <a:spAutoFit/>
          </a:bodyPr>
          <a:lstStyle/>
          <a:p>
            <a:pPr algn="ctr"/>
            <a:r>
              <a:rPr lang="en-US" sz="1000" b="1" dirty="0">
                <a:solidFill>
                  <a:schemeClr val="bg1"/>
                </a:solidFill>
                <a:latin typeface="Dosis" panose="020B0604020202020204" charset="0"/>
              </a:rPr>
              <a:t>JACK LIU</a:t>
            </a:r>
          </a:p>
          <a:p>
            <a:pPr algn="ctr"/>
            <a:r>
              <a:rPr lang="en-US" sz="1000" b="1" dirty="0">
                <a:solidFill>
                  <a:schemeClr val="bg1"/>
                </a:solidFill>
                <a:latin typeface="Dosis" panose="020B0604020202020204" charset="0"/>
              </a:rPr>
              <a:t>BERKELEY ‘24</a:t>
            </a:r>
          </a:p>
          <a:p>
            <a:pPr algn="ctr"/>
            <a:r>
              <a:rPr lang="en-US" sz="1000" b="1" dirty="0">
                <a:solidFill>
                  <a:schemeClr val="bg1"/>
                </a:solidFill>
                <a:latin typeface="Dosis" panose="020B0604020202020204" charset="0"/>
              </a:rPr>
              <a:t>COMPUTER SCIENCE</a:t>
            </a:r>
          </a:p>
          <a:p>
            <a:pPr algn="ctr"/>
            <a:endParaRPr lang="en-US" sz="1000" b="1" dirty="0">
              <a:solidFill>
                <a:schemeClr val="bg1"/>
              </a:solidFill>
              <a:latin typeface="Dosis" panose="020B0604020202020204" charset="0"/>
            </a:endParaRPr>
          </a:p>
        </p:txBody>
      </p:sp>
      <p:sp>
        <p:nvSpPr>
          <p:cNvPr id="30" name="TextBox 29">
            <a:extLst>
              <a:ext uri="{FF2B5EF4-FFF2-40B4-BE49-F238E27FC236}">
                <a16:creationId xmlns:a16="http://schemas.microsoft.com/office/drawing/2014/main" id="{49FB5A71-5F83-41D2-A4DE-6E9D38878276}"/>
              </a:ext>
            </a:extLst>
          </p:cNvPr>
          <p:cNvSpPr txBox="1"/>
          <p:nvPr/>
        </p:nvSpPr>
        <p:spPr>
          <a:xfrm>
            <a:off x="2335304" y="4348737"/>
            <a:ext cx="1252266" cy="707886"/>
          </a:xfrm>
          <a:prstGeom prst="rect">
            <a:avLst/>
          </a:prstGeom>
          <a:noFill/>
        </p:spPr>
        <p:txBody>
          <a:bodyPr wrap="none" rtlCol="0">
            <a:spAutoFit/>
          </a:bodyPr>
          <a:lstStyle/>
          <a:p>
            <a:pPr algn="ctr"/>
            <a:r>
              <a:rPr lang="en-US" sz="1000" b="1" dirty="0">
                <a:solidFill>
                  <a:schemeClr val="bg1"/>
                </a:solidFill>
                <a:latin typeface="Dosis" panose="020B0604020202020204" charset="0"/>
              </a:rPr>
              <a:t>SOLOMON LO</a:t>
            </a:r>
          </a:p>
          <a:p>
            <a:pPr algn="ctr"/>
            <a:r>
              <a:rPr lang="en-US" sz="1000" b="1" dirty="0">
                <a:solidFill>
                  <a:schemeClr val="bg1"/>
                </a:solidFill>
                <a:latin typeface="Dosis" panose="020B0604020202020204" charset="0"/>
              </a:rPr>
              <a:t>UCLA ’23 </a:t>
            </a:r>
          </a:p>
          <a:p>
            <a:pPr algn="ctr"/>
            <a:r>
              <a:rPr lang="en-US" sz="1000" b="1" dirty="0">
                <a:solidFill>
                  <a:schemeClr val="bg1"/>
                </a:solidFill>
                <a:latin typeface="Dosis" panose="020B0604020202020204" charset="0"/>
              </a:rPr>
              <a:t>COMPUTER SCIENCE</a:t>
            </a:r>
          </a:p>
          <a:p>
            <a:pPr algn="ctr"/>
            <a:endParaRPr lang="en-US" sz="1000" b="1" dirty="0">
              <a:solidFill>
                <a:schemeClr val="bg1"/>
              </a:solidFill>
              <a:latin typeface="Dosis" panose="020B0604020202020204" charset="0"/>
            </a:endParaRPr>
          </a:p>
        </p:txBody>
      </p:sp>
      <p:sp>
        <p:nvSpPr>
          <p:cNvPr id="31" name="TextBox 30">
            <a:extLst>
              <a:ext uri="{FF2B5EF4-FFF2-40B4-BE49-F238E27FC236}">
                <a16:creationId xmlns:a16="http://schemas.microsoft.com/office/drawing/2014/main" id="{BB19683A-681C-4B86-969B-A08A174AE743}"/>
              </a:ext>
            </a:extLst>
          </p:cNvPr>
          <p:cNvSpPr txBox="1"/>
          <p:nvPr/>
        </p:nvSpPr>
        <p:spPr>
          <a:xfrm>
            <a:off x="5099003" y="4340926"/>
            <a:ext cx="1228220" cy="707886"/>
          </a:xfrm>
          <a:prstGeom prst="rect">
            <a:avLst/>
          </a:prstGeom>
          <a:noFill/>
        </p:spPr>
        <p:txBody>
          <a:bodyPr wrap="none" rtlCol="0">
            <a:spAutoFit/>
          </a:bodyPr>
          <a:lstStyle/>
          <a:p>
            <a:pPr algn="ctr"/>
            <a:r>
              <a:rPr lang="en-US" sz="1000" b="1" dirty="0">
                <a:solidFill>
                  <a:schemeClr val="bg1"/>
                </a:solidFill>
                <a:latin typeface="Dosis" panose="020B0604020202020204" charset="0"/>
              </a:rPr>
              <a:t>MICHELLE HWANG</a:t>
            </a:r>
          </a:p>
          <a:p>
            <a:pPr algn="ctr"/>
            <a:r>
              <a:rPr lang="en-US" sz="1000" b="1" dirty="0">
                <a:solidFill>
                  <a:schemeClr val="bg1"/>
                </a:solidFill>
                <a:latin typeface="Dosis" panose="020B0604020202020204" charset="0"/>
              </a:rPr>
              <a:t>UCLA ‘20 </a:t>
            </a:r>
          </a:p>
          <a:p>
            <a:pPr algn="ctr"/>
            <a:r>
              <a:rPr lang="en-US" sz="1000" b="1" dirty="0">
                <a:solidFill>
                  <a:schemeClr val="bg1"/>
                </a:solidFill>
                <a:latin typeface="Dosis" panose="020B0604020202020204" charset="0"/>
              </a:rPr>
              <a:t>COGNITIVE SCIENCE</a:t>
            </a:r>
          </a:p>
          <a:p>
            <a:pPr algn="ctr"/>
            <a:endParaRPr lang="en-US" sz="1000" b="1" dirty="0">
              <a:solidFill>
                <a:schemeClr val="bg1"/>
              </a:solidFill>
              <a:latin typeface="Dosis" panose="020B0604020202020204" charset="0"/>
            </a:endParaRPr>
          </a:p>
        </p:txBody>
      </p:sp>
      <p:sp>
        <p:nvSpPr>
          <p:cNvPr id="33" name="Google Shape;170;p20">
            <a:extLst>
              <a:ext uri="{FF2B5EF4-FFF2-40B4-BE49-F238E27FC236}">
                <a16:creationId xmlns:a16="http://schemas.microsoft.com/office/drawing/2014/main" id="{F0ECC1F5-84E9-47FC-9464-A04ADCC717D6}"/>
              </a:ext>
            </a:extLst>
          </p:cNvPr>
          <p:cNvSpPr txBox="1">
            <a:spLocks/>
          </p:cNvSpPr>
          <p:nvPr/>
        </p:nvSpPr>
        <p:spPr>
          <a:xfrm>
            <a:off x="1101386" y="272850"/>
            <a:ext cx="5412880" cy="749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bg1"/>
                </a:solidFill>
                <a:latin typeface="Dosis" panose="020B0604020202020204" charset="0"/>
              </a:rPr>
              <a:t>Our Team</a:t>
            </a:r>
          </a:p>
        </p:txBody>
      </p:sp>
      <p:pic>
        <p:nvPicPr>
          <p:cNvPr id="34" name="Picture 33">
            <a:extLst>
              <a:ext uri="{FF2B5EF4-FFF2-40B4-BE49-F238E27FC236}">
                <a16:creationId xmlns:a16="http://schemas.microsoft.com/office/drawing/2014/main" id="{196C1256-1E81-4A1F-9DA1-0DE904A70F29}"/>
              </a:ext>
            </a:extLst>
          </p:cNvPr>
          <p:cNvPicPr>
            <a:picLocks noChangeAspect="1"/>
          </p:cNvPicPr>
          <p:nvPr/>
        </p:nvPicPr>
        <p:blipFill>
          <a:blip r:embed="rId8"/>
          <a:stretch>
            <a:fillRect/>
          </a:stretch>
        </p:blipFill>
        <p:spPr>
          <a:xfrm>
            <a:off x="8574558" y="403120"/>
            <a:ext cx="465512" cy="488560"/>
          </a:xfrm>
          <a:prstGeom prst="rect">
            <a:avLst/>
          </a:prstGeom>
        </p:spPr>
      </p:pic>
    </p:spTree>
    <p:extLst>
      <p:ext uri="{BB962C8B-B14F-4D97-AF65-F5344CB8AC3E}">
        <p14:creationId xmlns:p14="http://schemas.microsoft.com/office/powerpoint/2010/main" val="23690393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5" name="Google Shape;125;p15"/>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19</a:t>
            </a:fld>
            <a:endParaRPr/>
          </a:p>
        </p:txBody>
      </p:sp>
      <p:sp>
        <p:nvSpPr>
          <p:cNvPr id="9" name="Google Shape;237;p28">
            <a:extLst>
              <a:ext uri="{FF2B5EF4-FFF2-40B4-BE49-F238E27FC236}">
                <a16:creationId xmlns:a16="http://schemas.microsoft.com/office/drawing/2014/main" id="{B98D023F-16BC-4720-AAB1-7043B5E2E150}"/>
              </a:ext>
            </a:extLst>
          </p:cNvPr>
          <p:cNvSpPr txBox="1">
            <a:spLocks/>
          </p:cNvSpPr>
          <p:nvPr/>
        </p:nvSpPr>
        <p:spPr>
          <a:xfrm>
            <a:off x="1561425" y="706000"/>
            <a:ext cx="6896700" cy="89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 sz="6000" dirty="0">
                <a:solidFill>
                  <a:schemeClr val="accent1"/>
                </a:solidFill>
              </a:rPr>
              <a:t>17.4%</a:t>
            </a:r>
          </a:p>
        </p:txBody>
      </p:sp>
      <p:sp>
        <p:nvSpPr>
          <p:cNvPr id="10" name="Google Shape;238;p28">
            <a:extLst>
              <a:ext uri="{FF2B5EF4-FFF2-40B4-BE49-F238E27FC236}">
                <a16:creationId xmlns:a16="http://schemas.microsoft.com/office/drawing/2014/main" id="{2E81EC49-153E-427F-A984-A05AD9F1442A}"/>
              </a:ext>
            </a:extLst>
          </p:cNvPr>
          <p:cNvSpPr txBox="1">
            <a:spLocks/>
          </p:cNvSpPr>
          <p:nvPr/>
        </p:nvSpPr>
        <p:spPr>
          <a:xfrm>
            <a:off x="1561425" y="1378318"/>
            <a:ext cx="7302796" cy="46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1600" dirty="0">
                <a:solidFill>
                  <a:schemeClr val="bg1"/>
                </a:solidFill>
              </a:rPr>
              <a:t>That’s the projected global growth of Smart Parking in the next 7 years</a:t>
            </a:r>
          </a:p>
        </p:txBody>
      </p:sp>
      <p:sp>
        <p:nvSpPr>
          <p:cNvPr id="11" name="Google Shape;239;p28">
            <a:extLst>
              <a:ext uri="{FF2B5EF4-FFF2-40B4-BE49-F238E27FC236}">
                <a16:creationId xmlns:a16="http://schemas.microsoft.com/office/drawing/2014/main" id="{0DBA9D10-3E88-4FB4-B57A-612261F7EBBC}"/>
              </a:ext>
            </a:extLst>
          </p:cNvPr>
          <p:cNvSpPr txBox="1">
            <a:spLocks/>
          </p:cNvSpPr>
          <p:nvPr/>
        </p:nvSpPr>
        <p:spPr>
          <a:xfrm>
            <a:off x="2985075" y="3334900"/>
            <a:ext cx="5473200" cy="89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6000" dirty="0">
                <a:solidFill>
                  <a:schemeClr val="accent1"/>
                </a:solidFill>
              </a:rPr>
              <a:t>COVID-19</a:t>
            </a:r>
            <a:endParaRPr lang="en" sz="6000" dirty="0">
              <a:solidFill>
                <a:schemeClr val="accent1"/>
              </a:solidFill>
            </a:endParaRPr>
          </a:p>
        </p:txBody>
      </p:sp>
      <p:sp>
        <p:nvSpPr>
          <p:cNvPr id="12" name="Google Shape;240;p28">
            <a:extLst>
              <a:ext uri="{FF2B5EF4-FFF2-40B4-BE49-F238E27FC236}">
                <a16:creationId xmlns:a16="http://schemas.microsoft.com/office/drawing/2014/main" id="{402742CD-0B95-4FDE-B21B-0F526A9F842B}"/>
              </a:ext>
            </a:extLst>
          </p:cNvPr>
          <p:cNvSpPr txBox="1">
            <a:spLocks/>
          </p:cNvSpPr>
          <p:nvPr/>
        </p:nvSpPr>
        <p:spPr>
          <a:xfrm>
            <a:off x="2984925" y="4116132"/>
            <a:ext cx="5473200" cy="46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endParaRPr lang="en-US" sz="1800" dirty="0">
              <a:solidFill>
                <a:schemeClr val="bg1"/>
              </a:solidFill>
            </a:endParaRPr>
          </a:p>
        </p:txBody>
      </p:sp>
      <p:sp>
        <p:nvSpPr>
          <p:cNvPr id="13" name="Google Shape;241;p28">
            <a:extLst>
              <a:ext uri="{FF2B5EF4-FFF2-40B4-BE49-F238E27FC236}">
                <a16:creationId xmlns:a16="http://schemas.microsoft.com/office/drawing/2014/main" id="{D5ED5FFB-ED70-4572-9892-2A4D959454A7}"/>
              </a:ext>
            </a:extLst>
          </p:cNvPr>
          <p:cNvSpPr txBox="1">
            <a:spLocks/>
          </p:cNvSpPr>
          <p:nvPr/>
        </p:nvSpPr>
        <p:spPr>
          <a:xfrm>
            <a:off x="2296200" y="2020450"/>
            <a:ext cx="6162000" cy="89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6000" dirty="0">
                <a:solidFill>
                  <a:schemeClr val="accent1"/>
                </a:solidFill>
              </a:rPr>
              <a:t>LOS ANGELES</a:t>
            </a:r>
          </a:p>
        </p:txBody>
      </p:sp>
      <p:sp>
        <p:nvSpPr>
          <p:cNvPr id="14" name="Google Shape;242;p28">
            <a:extLst>
              <a:ext uri="{FF2B5EF4-FFF2-40B4-BE49-F238E27FC236}">
                <a16:creationId xmlns:a16="http://schemas.microsoft.com/office/drawing/2014/main" id="{750BB161-4B4F-4E48-88D7-29E16F2E015F}"/>
              </a:ext>
            </a:extLst>
          </p:cNvPr>
          <p:cNvSpPr txBox="1">
            <a:spLocks/>
          </p:cNvSpPr>
          <p:nvPr/>
        </p:nvSpPr>
        <p:spPr>
          <a:xfrm>
            <a:off x="2296198" y="2631352"/>
            <a:ext cx="7079813" cy="46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1600" dirty="0">
                <a:solidFill>
                  <a:schemeClr val="bg1"/>
                </a:solidFill>
              </a:rPr>
              <a:t>That’s our first market, with </a:t>
            </a:r>
            <a:r>
              <a:rPr lang="en-US" sz="1600" b="1" dirty="0">
                <a:solidFill>
                  <a:schemeClr val="bg1"/>
                </a:solidFill>
              </a:rPr>
              <a:t>over 100 potential locations </a:t>
            </a:r>
            <a:r>
              <a:rPr lang="en-US" sz="1600" dirty="0">
                <a:solidFill>
                  <a:schemeClr val="bg1"/>
                </a:solidFill>
              </a:rPr>
              <a:t>for </a:t>
            </a:r>
            <a:r>
              <a:rPr lang="en-US" sz="1600" dirty="0" err="1">
                <a:solidFill>
                  <a:schemeClr val="bg1"/>
                </a:solidFill>
              </a:rPr>
              <a:t>LotBot</a:t>
            </a:r>
            <a:endParaRPr lang="en-US" sz="1600" dirty="0">
              <a:solidFill>
                <a:schemeClr val="bg1"/>
              </a:solidFill>
            </a:endParaRPr>
          </a:p>
        </p:txBody>
      </p:sp>
      <p:sp>
        <p:nvSpPr>
          <p:cNvPr id="15" name="Google Shape;242;p28">
            <a:extLst>
              <a:ext uri="{FF2B5EF4-FFF2-40B4-BE49-F238E27FC236}">
                <a16:creationId xmlns:a16="http://schemas.microsoft.com/office/drawing/2014/main" id="{654338EB-A947-46AE-A17A-AC85BFF6DBC1}"/>
              </a:ext>
            </a:extLst>
          </p:cNvPr>
          <p:cNvSpPr txBox="1">
            <a:spLocks/>
          </p:cNvSpPr>
          <p:nvPr/>
        </p:nvSpPr>
        <p:spPr>
          <a:xfrm>
            <a:off x="2984925" y="3998200"/>
            <a:ext cx="7079813" cy="46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1600" dirty="0">
                <a:solidFill>
                  <a:schemeClr val="bg1"/>
                </a:solidFill>
              </a:rPr>
              <a:t>That’s what we want to help control by allowing shopping centers </a:t>
            </a:r>
          </a:p>
          <a:p>
            <a:pPr marL="0" indent="0">
              <a:buFont typeface="Roboto"/>
              <a:buNone/>
            </a:pPr>
            <a:r>
              <a:rPr lang="en-US" sz="1600" dirty="0">
                <a:solidFill>
                  <a:schemeClr val="bg1"/>
                </a:solidFill>
              </a:rPr>
              <a:t> to monitor the flow of people right as they come in</a:t>
            </a:r>
          </a:p>
        </p:txBody>
      </p:sp>
      <p:sp>
        <p:nvSpPr>
          <p:cNvPr id="17" name="Google Shape;170;p20">
            <a:extLst>
              <a:ext uri="{FF2B5EF4-FFF2-40B4-BE49-F238E27FC236}">
                <a16:creationId xmlns:a16="http://schemas.microsoft.com/office/drawing/2014/main" id="{4D1D8268-6C36-4A1C-8B83-A89427F2A74B}"/>
              </a:ext>
            </a:extLst>
          </p:cNvPr>
          <p:cNvSpPr txBox="1">
            <a:spLocks/>
          </p:cNvSpPr>
          <p:nvPr/>
        </p:nvSpPr>
        <p:spPr>
          <a:xfrm>
            <a:off x="1101386" y="272850"/>
            <a:ext cx="5412880" cy="749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bg1"/>
                </a:solidFill>
                <a:latin typeface="Dosis" panose="020B0604020202020204" charset="0"/>
              </a:rPr>
              <a:t>What’s in Store</a:t>
            </a:r>
          </a:p>
        </p:txBody>
      </p:sp>
      <p:pic>
        <p:nvPicPr>
          <p:cNvPr id="19" name="Picture 18">
            <a:extLst>
              <a:ext uri="{FF2B5EF4-FFF2-40B4-BE49-F238E27FC236}">
                <a16:creationId xmlns:a16="http://schemas.microsoft.com/office/drawing/2014/main" id="{B7E5AB58-7A2E-4468-9230-E9E3009DC25D}"/>
              </a:ext>
            </a:extLst>
          </p:cNvPr>
          <p:cNvPicPr>
            <a:picLocks noChangeAspect="1"/>
          </p:cNvPicPr>
          <p:nvPr/>
        </p:nvPicPr>
        <p:blipFill>
          <a:blip r:embed="rId3"/>
          <a:stretch>
            <a:fillRect/>
          </a:stretch>
        </p:blipFill>
        <p:spPr>
          <a:xfrm>
            <a:off x="8574558" y="403120"/>
            <a:ext cx="465512" cy="488560"/>
          </a:xfrm>
          <a:prstGeom prst="rect">
            <a:avLst/>
          </a:prstGeom>
        </p:spPr>
      </p:pic>
    </p:spTree>
    <p:extLst>
      <p:ext uri="{BB962C8B-B14F-4D97-AF65-F5344CB8AC3E}">
        <p14:creationId xmlns:p14="http://schemas.microsoft.com/office/powerpoint/2010/main" val="2415250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pic>
        <p:nvPicPr>
          <p:cNvPr id="5" name="Picture 4">
            <a:extLst>
              <a:ext uri="{FF2B5EF4-FFF2-40B4-BE49-F238E27FC236}">
                <a16:creationId xmlns:a16="http://schemas.microsoft.com/office/drawing/2014/main" id="{FADF3081-59C7-4D87-A7CD-569E22E16874}"/>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11200"/>
                    </a14:imgEffect>
                    <a14:imgEffect>
                      <a14:saturation sat="66000"/>
                    </a14:imgEffect>
                    <a14:imgEffect>
                      <a14:brightnessContrast bright="-40000"/>
                    </a14:imgEffect>
                  </a14:imgLayer>
                </a14:imgProps>
              </a:ext>
            </a:extLst>
          </a:blip>
          <a:stretch>
            <a:fillRect/>
          </a:stretch>
        </p:blipFill>
        <p:spPr>
          <a:xfrm>
            <a:off x="1348303" y="799582"/>
            <a:ext cx="6447393" cy="4071068"/>
          </a:xfrm>
          <a:prstGeom prst="rect">
            <a:avLst/>
          </a:prstGeom>
        </p:spPr>
      </p:pic>
      <p:sp>
        <p:nvSpPr>
          <p:cNvPr id="218" name="Google Shape;218;p26"/>
          <p:cNvSpPr/>
          <p:nvPr/>
        </p:nvSpPr>
        <p:spPr>
          <a:xfrm>
            <a:off x="1527040" y="2658736"/>
            <a:ext cx="903310" cy="394500"/>
          </a:xfrm>
          <a:prstGeom prst="wedgeRectCallout">
            <a:avLst>
              <a:gd name="adj1" fmla="val -21428"/>
              <a:gd name="adj2" fmla="val 84287"/>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b="1" dirty="0">
                <a:latin typeface="Roboto"/>
                <a:ea typeface="Roboto"/>
                <a:cs typeface="Roboto"/>
                <a:sym typeface="Roboto"/>
              </a:rPr>
              <a:t>Los Angeles</a:t>
            </a:r>
          </a:p>
          <a:p>
            <a:pPr marL="0" lvl="0" indent="0" algn="ctr" rtl="0">
              <a:spcBef>
                <a:spcPts val="0"/>
              </a:spcBef>
              <a:spcAft>
                <a:spcPts val="0"/>
              </a:spcAft>
              <a:buNone/>
            </a:pPr>
            <a:r>
              <a:rPr lang="en-US" sz="1000" dirty="0">
                <a:latin typeface="Roboto"/>
                <a:ea typeface="Roboto"/>
                <a:cs typeface="Roboto"/>
                <a:sym typeface="Roboto"/>
              </a:rPr>
              <a:t>11 mins</a:t>
            </a:r>
            <a:endParaRPr sz="1000" dirty="0">
              <a:latin typeface="Roboto"/>
              <a:ea typeface="Roboto"/>
              <a:cs typeface="Roboto"/>
              <a:sym typeface="Roboto"/>
            </a:endParaRPr>
          </a:p>
        </p:txBody>
      </p:sp>
      <p:sp>
        <p:nvSpPr>
          <p:cNvPr id="219" name="Google Shape;219;p26"/>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a:p>
        </p:txBody>
      </p:sp>
      <p:sp>
        <p:nvSpPr>
          <p:cNvPr id="17" name="Google Shape;218;p26">
            <a:extLst>
              <a:ext uri="{FF2B5EF4-FFF2-40B4-BE49-F238E27FC236}">
                <a16:creationId xmlns:a16="http://schemas.microsoft.com/office/drawing/2014/main" id="{2934E43D-130A-4572-BDAE-30F4FAD40C2F}"/>
              </a:ext>
            </a:extLst>
          </p:cNvPr>
          <p:cNvSpPr/>
          <p:nvPr/>
        </p:nvSpPr>
        <p:spPr>
          <a:xfrm>
            <a:off x="6398316" y="1412048"/>
            <a:ext cx="1007940" cy="394500"/>
          </a:xfrm>
          <a:prstGeom prst="wedgeRectCallout">
            <a:avLst>
              <a:gd name="adj1" fmla="val 36759"/>
              <a:gd name="adj2" fmla="val 84287"/>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b="1" dirty="0">
                <a:latin typeface="Roboto"/>
                <a:ea typeface="Roboto"/>
                <a:cs typeface="Roboto"/>
                <a:sym typeface="Roboto"/>
              </a:rPr>
              <a:t>New York City</a:t>
            </a:r>
          </a:p>
          <a:p>
            <a:pPr marL="0" lvl="0" indent="0" algn="ctr" rtl="0">
              <a:spcBef>
                <a:spcPts val="0"/>
              </a:spcBef>
              <a:spcAft>
                <a:spcPts val="0"/>
              </a:spcAft>
              <a:buNone/>
            </a:pPr>
            <a:r>
              <a:rPr lang="en-US" sz="1000" dirty="0">
                <a:latin typeface="Roboto"/>
                <a:ea typeface="Roboto"/>
                <a:cs typeface="Roboto"/>
                <a:sym typeface="Roboto"/>
              </a:rPr>
              <a:t>13 mins</a:t>
            </a:r>
            <a:endParaRPr sz="1000" dirty="0">
              <a:latin typeface="Roboto"/>
              <a:ea typeface="Roboto"/>
              <a:cs typeface="Roboto"/>
              <a:sym typeface="Roboto"/>
            </a:endParaRPr>
          </a:p>
        </p:txBody>
      </p:sp>
      <p:sp>
        <p:nvSpPr>
          <p:cNvPr id="18" name="Google Shape;218;p26">
            <a:extLst>
              <a:ext uri="{FF2B5EF4-FFF2-40B4-BE49-F238E27FC236}">
                <a16:creationId xmlns:a16="http://schemas.microsoft.com/office/drawing/2014/main" id="{807AE319-08D9-4BAC-8230-53FD96B98E37}"/>
              </a:ext>
            </a:extLst>
          </p:cNvPr>
          <p:cNvSpPr/>
          <p:nvPr/>
        </p:nvSpPr>
        <p:spPr>
          <a:xfrm>
            <a:off x="1161900" y="1806548"/>
            <a:ext cx="1115750" cy="394500"/>
          </a:xfrm>
          <a:prstGeom prst="wedgeRectCallout">
            <a:avLst>
              <a:gd name="adj1" fmla="val -21428"/>
              <a:gd name="adj2" fmla="val 84287"/>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b="1" dirty="0">
                <a:latin typeface="Roboto"/>
                <a:ea typeface="Roboto"/>
                <a:cs typeface="Roboto"/>
                <a:sym typeface="Roboto"/>
              </a:rPr>
              <a:t>San Francisco</a:t>
            </a:r>
          </a:p>
          <a:p>
            <a:pPr marL="0" lvl="0" indent="0" algn="ctr" rtl="0">
              <a:spcBef>
                <a:spcPts val="0"/>
              </a:spcBef>
              <a:spcAft>
                <a:spcPts val="0"/>
              </a:spcAft>
              <a:buNone/>
            </a:pPr>
            <a:r>
              <a:rPr lang="en-US" sz="1000" dirty="0">
                <a:latin typeface="Roboto"/>
                <a:ea typeface="Roboto"/>
                <a:cs typeface="Roboto"/>
                <a:sym typeface="Roboto"/>
              </a:rPr>
              <a:t>11 mins</a:t>
            </a:r>
            <a:endParaRPr sz="1000" dirty="0">
              <a:latin typeface="Roboto"/>
              <a:ea typeface="Roboto"/>
              <a:cs typeface="Roboto"/>
              <a:sym typeface="Roboto"/>
            </a:endParaRPr>
          </a:p>
        </p:txBody>
      </p:sp>
      <p:sp>
        <p:nvSpPr>
          <p:cNvPr id="19" name="Google Shape;218;p26">
            <a:extLst>
              <a:ext uri="{FF2B5EF4-FFF2-40B4-BE49-F238E27FC236}">
                <a16:creationId xmlns:a16="http://schemas.microsoft.com/office/drawing/2014/main" id="{56B71BF7-A431-443F-9DCF-97A6E1305F73}"/>
              </a:ext>
            </a:extLst>
          </p:cNvPr>
          <p:cNvSpPr/>
          <p:nvPr/>
        </p:nvSpPr>
        <p:spPr>
          <a:xfrm>
            <a:off x="6439830" y="2374500"/>
            <a:ext cx="1101240" cy="394500"/>
          </a:xfrm>
          <a:prstGeom prst="wedgeRectCallout">
            <a:avLst>
              <a:gd name="adj1" fmla="val 23023"/>
              <a:gd name="adj2" fmla="val -83759"/>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b="1" dirty="0">
                <a:latin typeface="Roboto"/>
                <a:ea typeface="Roboto"/>
                <a:cs typeface="Roboto"/>
                <a:sym typeface="Roboto"/>
              </a:rPr>
              <a:t>Washington DC</a:t>
            </a:r>
          </a:p>
          <a:p>
            <a:pPr marL="0" lvl="0" indent="0" algn="ctr" rtl="0">
              <a:spcBef>
                <a:spcPts val="0"/>
              </a:spcBef>
              <a:spcAft>
                <a:spcPts val="0"/>
              </a:spcAft>
              <a:buNone/>
            </a:pPr>
            <a:r>
              <a:rPr lang="en-US" sz="1000" dirty="0">
                <a:latin typeface="Roboto"/>
                <a:ea typeface="Roboto"/>
                <a:cs typeface="Roboto"/>
                <a:sym typeface="Roboto"/>
              </a:rPr>
              <a:t>9 mins</a:t>
            </a:r>
            <a:endParaRPr sz="1000" dirty="0">
              <a:latin typeface="Roboto"/>
              <a:ea typeface="Roboto"/>
              <a:cs typeface="Roboto"/>
              <a:sym typeface="Roboto"/>
            </a:endParaRPr>
          </a:p>
        </p:txBody>
      </p:sp>
      <p:sp>
        <p:nvSpPr>
          <p:cNvPr id="20" name="Google Shape;218;p26">
            <a:extLst>
              <a:ext uri="{FF2B5EF4-FFF2-40B4-BE49-F238E27FC236}">
                <a16:creationId xmlns:a16="http://schemas.microsoft.com/office/drawing/2014/main" id="{BE954875-F18B-441D-87F1-39EE61E9DB24}"/>
              </a:ext>
            </a:extLst>
          </p:cNvPr>
          <p:cNvSpPr/>
          <p:nvPr/>
        </p:nvSpPr>
        <p:spPr>
          <a:xfrm>
            <a:off x="1637366" y="1216999"/>
            <a:ext cx="796200" cy="394500"/>
          </a:xfrm>
          <a:prstGeom prst="wedgeRectCallout">
            <a:avLst>
              <a:gd name="adj1" fmla="val -19514"/>
              <a:gd name="adj2" fmla="val -85690"/>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b="1" dirty="0">
                <a:latin typeface="Roboto"/>
                <a:ea typeface="Roboto"/>
                <a:cs typeface="Roboto"/>
                <a:sym typeface="Roboto"/>
              </a:rPr>
              <a:t>Seattle</a:t>
            </a:r>
          </a:p>
          <a:p>
            <a:pPr marL="0" lvl="0" indent="0" algn="ctr" rtl="0">
              <a:spcBef>
                <a:spcPts val="0"/>
              </a:spcBef>
              <a:spcAft>
                <a:spcPts val="0"/>
              </a:spcAft>
              <a:buNone/>
            </a:pPr>
            <a:r>
              <a:rPr lang="en-US" sz="1000" dirty="0">
                <a:latin typeface="Roboto"/>
                <a:ea typeface="Roboto"/>
                <a:cs typeface="Roboto"/>
                <a:sym typeface="Roboto"/>
              </a:rPr>
              <a:t>8 mins</a:t>
            </a:r>
            <a:endParaRPr sz="1000" dirty="0">
              <a:latin typeface="Roboto"/>
              <a:ea typeface="Roboto"/>
              <a:cs typeface="Roboto"/>
              <a:sym typeface="Roboto"/>
            </a:endParaRPr>
          </a:p>
        </p:txBody>
      </p:sp>
      <p:sp>
        <p:nvSpPr>
          <p:cNvPr id="21" name="Google Shape;218;p26">
            <a:extLst>
              <a:ext uri="{FF2B5EF4-FFF2-40B4-BE49-F238E27FC236}">
                <a16:creationId xmlns:a16="http://schemas.microsoft.com/office/drawing/2014/main" id="{BBE6DAD8-F3E7-4D61-9403-A6EA49CB9D91}"/>
              </a:ext>
            </a:extLst>
          </p:cNvPr>
          <p:cNvSpPr/>
          <p:nvPr/>
        </p:nvSpPr>
        <p:spPr>
          <a:xfrm>
            <a:off x="7388927" y="1884198"/>
            <a:ext cx="796200" cy="394500"/>
          </a:xfrm>
          <a:prstGeom prst="wedgeRectCallout">
            <a:avLst>
              <a:gd name="adj1" fmla="val -24299"/>
              <a:gd name="adj2" fmla="val -85690"/>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b="1" dirty="0">
                <a:latin typeface="Roboto"/>
                <a:ea typeface="Roboto"/>
                <a:cs typeface="Roboto"/>
                <a:sym typeface="Roboto"/>
              </a:rPr>
              <a:t>Boston</a:t>
            </a:r>
          </a:p>
          <a:p>
            <a:pPr marL="0" lvl="0" indent="0" algn="ctr" rtl="0">
              <a:spcBef>
                <a:spcPts val="0"/>
              </a:spcBef>
              <a:spcAft>
                <a:spcPts val="0"/>
              </a:spcAft>
              <a:buNone/>
            </a:pPr>
            <a:r>
              <a:rPr lang="en-US" sz="1000" dirty="0">
                <a:latin typeface="Roboto"/>
                <a:ea typeface="Roboto"/>
                <a:cs typeface="Roboto"/>
                <a:sym typeface="Roboto"/>
              </a:rPr>
              <a:t>8 mins</a:t>
            </a:r>
            <a:endParaRPr sz="1000" dirty="0">
              <a:latin typeface="Roboto"/>
              <a:ea typeface="Roboto"/>
              <a:cs typeface="Roboto"/>
              <a:sym typeface="Roboto"/>
            </a:endParaRPr>
          </a:p>
        </p:txBody>
      </p:sp>
      <p:sp>
        <p:nvSpPr>
          <p:cNvPr id="22" name="Google Shape;218;p26">
            <a:extLst>
              <a:ext uri="{FF2B5EF4-FFF2-40B4-BE49-F238E27FC236}">
                <a16:creationId xmlns:a16="http://schemas.microsoft.com/office/drawing/2014/main" id="{5D68F028-A7DE-44A4-AF18-6C527999AA20}"/>
              </a:ext>
            </a:extLst>
          </p:cNvPr>
          <p:cNvSpPr/>
          <p:nvPr/>
        </p:nvSpPr>
        <p:spPr>
          <a:xfrm>
            <a:off x="5110815" y="1742614"/>
            <a:ext cx="796200" cy="394500"/>
          </a:xfrm>
          <a:prstGeom prst="wedgeRectCallout">
            <a:avLst>
              <a:gd name="adj1" fmla="val 21639"/>
              <a:gd name="adj2" fmla="val 88150"/>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b="1" dirty="0">
                <a:latin typeface="Roboto"/>
                <a:ea typeface="Roboto"/>
                <a:cs typeface="Roboto"/>
                <a:sym typeface="Roboto"/>
              </a:rPr>
              <a:t>Chicago</a:t>
            </a:r>
          </a:p>
          <a:p>
            <a:pPr marL="0" lvl="0" indent="0" algn="ctr" rtl="0">
              <a:spcBef>
                <a:spcPts val="0"/>
              </a:spcBef>
              <a:spcAft>
                <a:spcPts val="0"/>
              </a:spcAft>
              <a:buNone/>
            </a:pPr>
            <a:r>
              <a:rPr lang="en-US" sz="1000" dirty="0">
                <a:latin typeface="Roboto"/>
                <a:ea typeface="Roboto"/>
                <a:cs typeface="Roboto"/>
                <a:sym typeface="Roboto"/>
              </a:rPr>
              <a:t>9 mins</a:t>
            </a:r>
            <a:endParaRPr sz="1000" dirty="0">
              <a:latin typeface="Roboto"/>
              <a:ea typeface="Roboto"/>
              <a:cs typeface="Roboto"/>
              <a:sym typeface="Roboto"/>
            </a:endParaRPr>
          </a:p>
        </p:txBody>
      </p:sp>
      <p:sp>
        <p:nvSpPr>
          <p:cNvPr id="23" name="Google Shape;218;p26">
            <a:extLst>
              <a:ext uri="{FF2B5EF4-FFF2-40B4-BE49-F238E27FC236}">
                <a16:creationId xmlns:a16="http://schemas.microsoft.com/office/drawing/2014/main" id="{7ECD83DC-7CFC-4D30-AD11-D56DD45EEFB2}"/>
              </a:ext>
            </a:extLst>
          </p:cNvPr>
          <p:cNvSpPr/>
          <p:nvPr/>
        </p:nvSpPr>
        <p:spPr>
          <a:xfrm>
            <a:off x="4069050" y="3252278"/>
            <a:ext cx="796200" cy="394500"/>
          </a:xfrm>
          <a:prstGeom prst="wedgeRectCallout">
            <a:avLst>
              <a:gd name="adj1" fmla="val 21639"/>
              <a:gd name="adj2" fmla="val 88150"/>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b="1" dirty="0">
                <a:latin typeface="Roboto"/>
                <a:ea typeface="Roboto"/>
                <a:cs typeface="Roboto"/>
                <a:sym typeface="Roboto"/>
              </a:rPr>
              <a:t>Dallas</a:t>
            </a:r>
          </a:p>
          <a:p>
            <a:pPr marL="0" lvl="0" indent="0" algn="ctr" rtl="0">
              <a:spcBef>
                <a:spcPts val="0"/>
              </a:spcBef>
              <a:spcAft>
                <a:spcPts val="0"/>
              </a:spcAft>
              <a:buNone/>
            </a:pPr>
            <a:r>
              <a:rPr lang="en-US" sz="1000" dirty="0">
                <a:latin typeface="Roboto"/>
                <a:ea typeface="Roboto"/>
                <a:cs typeface="Roboto"/>
                <a:sym typeface="Roboto"/>
              </a:rPr>
              <a:t>9 mins</a:t>
            </a:r>
            <a:endParaRPr sz="1000" dirty="0">
              <a:latin typeface="Roboto"/>
              <a:ea typeface="Roboto"/>
              <a:cs typeface="Roboto"/>
              <a:sym typeface="Roboto"/>
            </a:endParaRPr>
          </a:p>
        </p:txBody>
      </p:sp>
      <p:sp>
        <p:nvSpPr>
          <p:cNvPr id="25" name="Google Shape;218;p26">
            <a:extLst>
              <a:ext uri="{FF2B5EF4-FFF2-40B4-BE49-F238E27FC236}">
                <a16:creationId xmlns:a16="http://schemas.microsoft.com/office/drawing/2014/main" id="{639405E3-BE01-48DC-9EAF-EB99207D0EEA}"/>
              </a:ext>
            </a:extLst>
          </p:cNvPr>
          <p:cNvSpPr/>
          <p:nvPr/>
        </p:nvSpPr>
        <p:spPr>
          <a:xfrm>
            <a:off x="6194250" y="3084974"/>
            <a:ext cx="796200" cy="394500"/>
          </a:xfrm>
          <a:prstGeom prst="wedgeRectCallout">
            <a:avLst>
              <a:gd name="adj1" fmla="val -21428"/>
              <a:gd name="adj2" fmla="val 84287"/>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b="1" dirty="0">
                <a:latin typeface="Roboto"/>
                <a:ea typeface="Roboto"/>
                <a:cs typeface="Roboto"/>
                <a:sym typeface="Roboto"/>
              </a:rPr>
              <a:t>Atlanta</a:t>
            </a:r>
          </a:p>
          <a:p>
            <a:pPr marL="0" lvl="0" indent="0" algn="ctr" rtl="0">
              <a:spcBef>
                <a:spcPts val="0"/>
              </a:spcBef>
              <a:spcAft>
                <a:spcPts val="0"/>
              </a:spcAft>
              <a:buNone/>
            </a:pPr>
            <a:r>
              <a:rPr lang="en-US" sz="1000" dirty="0">
                <a:latin typeface="Roboto"/>
                <a:ea typeface="Roboto"/>
                <a:cs typeface="Roboto"/>
                <a:sym typeface="Roboto"/>
              </a:rPr>
              <a:t>8 mins</a:t>
            </a:r>
            <a:endParaRPr sz="1000" dirty="0">
              <a:latin typeface="Roboto"/>
              <a:ea typeface="Roboto"/>
              <a:cs typeface="Roboto"/>
              <a:sym typeface="Roboto"/>
            </a:endParaRPr>
          </a:p>
        </p:txBody>
      </p:sp>
      <p:pic>
        <p:nvPicPr>
          <p:cNvPr id="15" name="Picture 14">
            <a:extLst>
              <a:ext uri="{FF2B5EF4-FFF2-40B4-BE49-F238E27FC236}">
                <a16:creationId xmlns:a16="http://schemas.microsoft.com/office/drawing/2014/main" id="{A62A6334-2282-4E8C-A4D9-B76271838C98}"/>
              </a:ext>
            </a:extLst>
          </p:cNvPr>
          <p:cNvPicPr>
            <a:picLocks noChangeAspect="1"/>
          </p:cNvPicPr>
          <p:nvPr/>
        </p:nvPicPr>
        <p:blipFill>
          <a:blip r:embed="rId5"/>
          <a:stretch>
            <a:fillRect/>
          </a:stretch>
        </p:blipFill>
        <p:spPr>
          <a:xfrm>
            <a:off x="8574558" y="403120"/>
            <a:ext cx="465512" cy="488560"/>
          </a:xfrm>
          <a:prstGeom prst="rect">
            <a:avLst/>
          </a:prstGeom>
        </p:spPr>
      </p:pic>
      <p:sp>
        <p:nvSpPr>
          <p:cNvPr id="16" name="Google Shape;170;p20">
            <a:extLst>
              <a:ext uri="{FF2B5EF4-FFF2-40B4-BE49-F238E27FC236}">
                <a16:creationId xmlns:a16="http://schemas.microsoft.com/office/drawing/2014/main" id="{0A870E88-9CB0-4FB0-AA49-A93E28E7D91E}"/>
              </a:ext>
            </a:extLst>
          </p:cNvPr>
          <p:cNvSpPr txBox="1">
            <a:spLocks/>
          </p:cNvSpPr>
          <p:nvPr/>
        </p:nvSpPr>
        <p:spPr>
          <a:xfrm>
            <a:off x="1101386" y="272850"/>
            <a:ext cx="5412880" cy="749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bg1"/>
                </a:solidFill>
                <a:latin typeface="Dosis" panose="020B0604020202020204" charset="0"/>
              </a:rPr>
              <a:t>Time Spent Searching for Parking per Trip</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6"/>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20</a:t>
            </a:fld>
            <a:endParaRPr/>
          </a:p>
        </p:txBody>
      </p:sp>
      <p:sp>
        <p:nvSpPr>
          <p:cNvPr id="309" name="Google Shape;309;p36"/>
          <p:cNvSpPr txBox="1">
            <a:spLocks noGrp="1"/>
          </p:cNvSpPr>
          <p:nvPr>
            <p:ph type="ctrTitle" idx="4294967295"/>
          </p:nvPr>
        </p:nvSpPr>
        <p:spPr>
          <a:xfrm>
            <a:off x="1033300" y="1583350"/>
            <a:ext cx="66726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b="1" dirty="0">
                <a:solidFill>
                  <a:schemeClr val="accent1"/>
                </a:solidFill>
              </a:rPr>
              <a:t>THANKS!</a:t>
            </a:r>
            <a:endParaRPr sz="6000" b="1" dirty="0">
              <a:solidFill>
                <a:schemeClr val="accent1"/>
              </a:solidFill>
            </a:endParaRPr>
          </a:p>
        </p:txBody>
      </p:sp>
      <p:sp>
        <p:nvSpPr>
          <p:cNvPr id="4" name="Google Shape;242;p28">
            <a:extLst>
              <a:ext uri="{FF2B5EF4-FFF2-40B4-BE49-F238E27FC236}">
                <a16:creationId xmlns:a16="http://schemas.microsoft.com/office/drawing/2014/main" id="{91B4765F-C625-4303-B1E1-73FECA036453}"/>
              </a:ext>
            </a:extLst>
          </p:cNvPr>
          <p:cNvSpPr txBox="1">
            <a:spLocks/>
          </p:cNvSpPr>
          <p:nvPr/>
        </p:nvSpPr>
        <p:spPr>
          <a:xfrm>
            <a:off x="1033300" y="2832263"/>
            <a:ext cx="7079813" cy="46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1600" dirty="0">
                <a:solidFill>
                  <a:schemeClr val="bg1"/>
                </a:solidFill>
              </a:rPr>
              <a:t>We would like to extend our thanks to the </a:t>
            </a:r>
            <a:r>
              <a:rPr lang="en-US" sz="1600" dirty="0" err="1">
                <a:solidFill>
                  <a:schemeClr val="bg1"/>
                </a:solidFill>
              </a:rPr>
              <a:t>BruinLabs</a:t>
            </a:r>
            <a:r>
              <a:rPr lang="en-US" sz="1600" dirty="0">
                <a:solidFill>
                  <a:schemeClr val="bg1"/>
                </a:solidFill>
              </a:rPr>
              <a:t> organizers and judges for giving us a platform to learn, grow, and develop our skills in entrepreneurship and tech!</a:t>
            </a:r>
          </a:p>
        </p:txBody>
      </p:sp>
      <p:pic>
        <p:nvPicPr>
          <p:cNvPr id="7" name="Picture 6">
            <a:extLst>
              <a:ext uri="{FF2B5EF4-FFF2-40B4-BE49-F238E27FC236}">
                <a16:creationId xmlns:a16="http://schemas.microsoft.com/office/drawing/2014/main" id="{EE96040A-E6EC-45AE-879E-08EA8E8DD80A}"/>
              </a:ext>
            </a:extLst>
          </p:cNvPr>
          <p:cNvPicPr>
            <a:picLocks noChangeAspect="1"/>
          </p:cNvPicPr>
          <p:nvPr/>
        </p:nvPicPr>
        <p:blipFill>
          <a:blip r:embed="rId3"/>
          <a:stretch>
            <a:fillRect/>
          </a:stretch>
        </p:blipFill>
        <p:spPr>
          <a:xfrm>
            <a:off x="8574558" y="403120"/>
            <a:ext cx="465512" cy="48856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4"/>
          <p:cNvSpPr txBox="1">
            <a:spLocks noGrp="1"/>
          </p:cNvSpPr>
          <p:nvPr>
            <p:ph type="title"/>
          </p:nvPr>
        </p:nvSpPr>
        <p:spPr>
          <a:xfrm>
            <a:off x="1101386" y="272850"/>
            <a:ext cx="7574400"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Issue with Parking Lots</a:t>
            </a:r>
            <a:endParaRPr dirty="0"/>
          </a:p>
        </p:txBody>
      </p:sp>
      <p:sp>
        <p:nvSpPr>
          <p:cNvPr id="118" name="Google Shape;118;p14"/>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19" name="Google Shape;150;p19">
            <a:extLst>
              <a:ext uri="{FF2B5EF4-FFF2-40B4-BE49-F238E27FC236}">
                <a16:creationId xmlns:a16="http://schemas.microsoft.com/office/drawing/2014/main" id="{9C5AD6E6-B93A-4524-9398-14B28992F6EF}"/>
              </a:ext>
            </a:extLst>
          </p:cNvPr>
          <p:cNvSpPr txBox="1">
            <a:spLocks/>
          </p:cNvSpPr>
          <p:nvPr/>
        </p:nvSpPr>
        <p:spPr>
          <a:xfrm>
            <a:off x="1310640" y="2144250"/>
            <a:ext cx="2643100"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20000" b="1" dirty="0">
                <a:solidFill>
                  <a:schemeClr val="accent1"/>
                </a:solidFill>
              </a:rPr>
              <a:t>17</a:t>
            </a:r>
          </a:p>
        </p:txBody>
      </p:sp>
      <p:sp>
        <p:nvSpPr>
          <p:cNvPr id="23" name="Google Shape;151;p19">
            <a:extLst>
              <a:ext uri="{FF2B5EF4-FFF2-40B4-BE49-F238E27FC236}">
                <a16:creationId xmlns:a16="http://schemas.microsoft.com/office/drawing/2014/main" id="{7D858D66-FA9E-4715-98D0-ECFEF9358608}"/>
              </a:ext>
            </a:extLst>
          </p:cNvPr>
          <p:cNvSpPr txBox="1">
            <a:spLocks/>
          </p:cNvSpPr>
          <p:nvPr/>
        </p:nvSpPr>
        <p:spPr>
          <a:xfrm>
            <a:off x="3494126" y="1565970"/>
            <a:ext cx="3280054" cy="7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4800" b="1" dirty="0">
                <a:solidFill>
                  <a:schemeClr val="accent4"/>
                </a:solidFill>
              </a:rPr>
              <a:t>hours/year</a:t>
            </a:r>
          </a:p>
        </p:txBody>
      </p:sp>
      <p:sp>
        <p:nvSpPr>
          <p:cNvPr id="24" name="Google Shape;151;p19">
            <a:extLst>
              <a:ext uri="{FF2B5EF4-FFF2-40B4-BE49-F238E27FC236}">
                <a16:creationId xmlns:a16="http://schemas.microsoft.com/office/drawing/2014/main" id="{8A1F2A9D-6120-4C3B-9B65-839F4A708054}"/>
              </a:ext>
            </a:extLst>
          </p:cNvPr>
          <p:cNvSpPr txBox="1">
            <a:spLocks/>
          </p:cNvSpPr>
          <p:nvPr/>
        </p:nvSpPr>
        <p:spPr>
          <a:xfrm>
            <a:off x="3494126" y="2185380"/>
            <a:ext cx="1862734" cy="7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4800" b="1" dirty="0">
                <a:solidFill>
                  <a:schemeClr val="accent4"/>
                </a:solidFill>
              </a:rPr>
              <a:t>spent</a:t>
            </a:r>
          </a:p>
        </p:txBody>
      </p:sp>
      <p:sp>
        <p:nvSpPr>
          <p:cNvPr id="25" name="Google Shape;151;p19">
            <a:extLst>
              <a:ext uri="{FF2B5EF4-FFF2-40B4-BE49-F238E27FC236}">
                <a16:creationId xmlns:a16="http://schemas.microsoft.com/office/drawing/2014/main" id="{E823848E-497A-4902-A3CD-FB534F3E0E19}"/>
              </a:ext>
            </a:extLst>
          </p:cNvPr>
          <p:cNvSpPr txBox="1">
            <a:spLocks/>
          </p:cNvSpPr>
          <p:nvPr/>
        </p:nvSpPr>
        <p:spPr>
          <a:xfrm>
            <a:off x="3448406" y="2865120"/>
            <a:ext cx="4544974" cy="7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None/>
            </a:pPr>
            <a:r>
              <a:rPr lang="en-US" sz="4800" b="1" dirty="0">
                <a:solidFill>
                  <a:schemeClr val="tx1"/>
                </a:solidFill>
              </a:rPr>
              <a:t>finding parking</a:t>
            </a:r>
          </a:p>
        </p:txBody>
      </p:sp>
      <p:sp>
        <p:nvSpPr>
          <p:cNvPr id="2" name="Isosceles Triangle 1">
            <a:extLst>
              <a:ext uri="{FF2B5EF4-FFF2-40B4-BE49-F238E27FC236}">
                <a16:creationId xmlns:a16="http://schemas.microsoft.com/office/drawing/2014/main" id="{B4AADC80-BB30-49F5-9EE2-A5DEAABFFAD8}"/>
              </a:ext>
            </a:extLst>
          </p:cNvPr>
          <p:cNvSpPr/>
          <p:nvPr/>
        </p:nvSpPr>
        <p:spPr>
          <a:xfrm rot="10800000">
            <a:off x="8124916" y="272850"/>
            <a:ext cx="868956" cy="749100"/>
          </a:xfrm>
          <a:prstGeom prst="triangle">
            <a:avLst>
              <a:gd name="adj" fmla="val 5384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6E8D5C8-F9C2-4CDB-B3C1-66CB79669479}"/>
              </a:ext>
            </a:extLst>
          </p:cNvPr>
          <p:cNvSpPr/>
          <p:nvPr/>
        </p:nvSpPr>
        <p:spPr>
          <a:xfrm>
            <a:off x="8526790" y="272850"/>
            <a:ext cx="1281495" cy="749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B372F5F7-736F-407E-83EA-06BEE4FE6481}"/>
              </a:ext>
            </a:extLst>
          </p:cNvPr>
          <p:cNvPicPr>
            <a:picLocks noChangeAspect="1"/>
          </p:cNvPicPr>
          <p:nvPr/>
        </p:nvPicPr>
        <p:blipFill>
          <a:blip r:embed="rId3"/>
          <a:stretch>
            <a:fillRect/>
          </a:stretch>
        </p:blipFill>
        <p:spPr>
          <a:xfrm>
            <a:off x="8574558" y="403120"/>
            <a:ext cx="465512" cy="4885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graphicFrame>
        <p:nvGraphicFramePr>
          <p:cNvPr id="15" name="Chart 14">
            <a:extLst>
              <a:ext uri="{FF2B5EF4-FFF2-40B4-BE49-F238E27FC236}">
                <a16:creationId xmlns:a16="http://schemas.microsoft.com/office/drawing/2014/main" id="{3CD7202A-DE5D-4D12-8A02-43EED2544B11}"/>
              </a:ext>
            </a:extLst>
          </p:cNvPr>
          <p:cNvGraphicFramePr/>
          <p:nvPr>
            <p:extLst>
              <p:ext uri="{D42A27DB-BD31-4B8C-83A1-F6EECF244321}">
                <p14:modId xmlns:p14="http://schemas.microsoft.com/office/powerpoint/2010/main" val="2363897333"/>
              </p:ext>
            </p:extLst>
          </p:nvPr>
        </p:nvGraphicFramePr>
        <p:xfrm>
          <a:off x="2835579" y="920356"/>
          <a:ext cx="4287116" cy="2858077"/>
        </p:xfrm>
        <a:graphic>
          <a:graphicData uri="http://schemas.openxmlformats.org/drawingml/2006/chart">
            <c:chart xmlns:c="http://schemas.openxmlformats.org/drawingml/2006/chart" xmlns:r="http://schemas.openxmlformats.org/officeDocument/2006/relationships" r:id="rId3"/>
          </a:graphicData>
        </a:graphic>
      </p:graphicFrame>
      <p:sp>
        <p:nvSpPr>
          <p:cNvPr id="143" name="Google Shape;143;p18"/>
          <p:cNvSpPr txBox="1">
            <a:spLocks noGrp="1"/>
          </p:cNvSpPr>
          <p:nvPr>
            <p:ph type="title"/>
          </p:nvPr>
        </p:nvSpPr>
        <p:spPr>
          <a:xfrm>
            <a:off x="1104900" y="276075"/>
            <a:ext cx="6724500"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Issue with Parking Lots</a:t>
            </a:r>
            <a:endParaRPr dirty="0"/>
          </a:p>
        </p:txBody>
      </p:sp>
      <p:sp>
        <p:nvSpPr>
          <p:cNvPr id="145" name="Google Shape;145;p18"/>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a:t>
            </a:fld>
            <a:endParaRPr/>
          </a:p>
        </p:txBody>
      </p:sp>
      <p:graphicFrame>
        <p:nvGraphicFramePr>
          <p:cNvPr id="12" name="Chart 11">
            <a:extLst>
              <a:ext uri="{FF2B5EF4-FFF2-40B4-BE49-F238E27FC236}">
                <a16:creationId xmlns:a16="http://schemas.microsoft.com/office/drawing/2014/main" id="{10631CF8-B07B-4C6E-8152-1F266FBDEF54}"/>
              </a:ext>
            </a:extLst>
          </p:cNvPr>
          <p:cNvGraphicFramePr/>
          <p:nvPr>
            <p:extLst>
              <p:ext uri="{D42A27DB-BD31-4B8C-83A1-F6EECF244321}">
                <p14:modId xmlns:p14="http://schemas.microsoft.com/office/powerpoint/2010/main" val="1959237414"/>
              </p:ext>
            </p:extLst>
          </p:nvPr>
        </p:nvGraphicFramePr>
        <p:xfrm>
          <a:off x="-320728" y="920356"/>
          <a:ext cx="4287116" cy="2858077"/>
        </p:xfrm>
        <a:graphic>
          <a:graphicData uri="http://schemas.openxmlformats.org/drawingml/2006/chart">
            <c:chart xmlns:c="http://schemas.openxmlformats.org/drawingml/2006/chart" xmlns:r="http://schemas.openxmlformats.org/officeDocument/2006/relationships" r:id="rId4"/>
          </a:graphicData>
        </a:graphic>
      </p:graphicFrame>
      <p:sp>
        <p:nvSpPr>
          <p:cNvPr id="14" name="Google Shape;150;p19">
            <a:extLst>
              <a:ext uri="{FF2B5EF4-FFF2-40B4-BE49-F238E27FC236}">
                <a16:creationId xmlns:a16="http://schemas.microsoft.com/office/drawing/2014/main" id="{52CD0242-BA9C-421B-AD43-3BCBB33BA38C}"/>
              </a:ext>
            </a:extLst>
          </p:cNvPr>
          <p:cNvSpPr txBox="1">
            <a:spLocks/>
          </p:cNvSpPr>
          <p:nvPr/>
        </p:nvSpPr>
        <p:spPr>
          <a:xfrm>
            <a:off x="855298" y="2101893"/>
            <a:ext cx="1049827"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3600" b="1" dirty="0">
                <a:solidFill>
                  <a:schemeClr val="accent1"/>
                </a:solidFill>
              </a:rPr>
              <a:t>61%</a:t>
            </a:r>
          </a:p>
        </p:txBody>
      </p:sp>
      <p:sp>
        <p:nvSpPr>
          <p:cNvPr id="16" name="Google Shape;150;p19">
            <a:extLst>
              <a:ext uri="{FF2B5EF4-FFF2-40B4-BE49-F238E27FC236}">
                <a16:creationId xmlns:a16="http://schemas.microsoft.com/office/drawing/2014/main" id="{6B1B1279-B22F-4F04-982B-ABAD328E7539}"/>
              </a:ext>
            </a:extLst>
          </p:cNvPr>
          <p:cNvSpPr txBox="1">
            <a:spLocks/>
          </p:cNvSpPr>
          <p:nvPr/>
        </p:nvSpPr>
        <p:spPr>
          <a:xfrm>
            <a:off x="3972746" y="2101893"/>
            <a:ext cx="1049827"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3600" b="1" dirty="0">
                <a:solidFill>
                  <a:schemeClr val="accent1"/>
                </a:solidFill>
              </a:rPr>
              <a:t>20%</a:t>
            </a:r>
          </a:p>
        </p:txBody>
      </p:sp>
      <p:sp>
        <p:nvSpPr>
          <p:cNvPr id="18" name="Google Shape;150;p19">
            <a:extLst>
              <a:ext uri="{FF2B5EF4-FFF2-40B4-BE49-F238E27FC236}">
                <a16:creationId xmlns:a16="http://schemas.microsoft.com/office/drawing/2014/main" id="{E4CDE05A-036A-40C6-BBE0-88F82DD84C33}"/>
              </a:ext>
            </a:extLst>
          </p:cNvPr>
          <p:cNvSpPr txBox="1">
            <a:spLocks/>
          </p:cNvSpPr>
          <p:nvPr/>
        </p:nvSpPr>
        <p:spPr>
          <a:xfrm>
            <a:off x="11193" y="3583894"/>
            <a:ext cx="2587569"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pPr algn="ctr"/>
            <a:r>
              <a:rPr lang="en-US" sz="1600" b="1" dirty="0">
                <a:solidFill>
                  <a:schemeClr val="tx1"/>
                </a:solidFill>
              </a:rPr>
              <a:t>of drivers reported feeling stressed trying to find parking</a:t>
            </a:r>
          </a:p>
        </p:txBody>
      </p:sp>
      <p:sp>
        <p:nvSpPr>
          <p:cNvPr id="19" name="Google Shape;150;p19">
            <a:extLst>
              <a:ext uri="{FF2B5EF4-FFF2-40B4-BE49-F238E27FC236}">
                <a16:creationId xmlns:a16="http://schemas.microsoft.com/office/drawing/2014/main" id="{84BFF998-2743-448F-96EF-CE5C822887BE}"/>
              </a:ext>
            </a:extLst>
          </p:cNvPr>
          <p:cNvSpPr txBox="1">
            <a:spLocks/>
          </p:cNvSpPr>
          <p:nvPr/>
        </p:nvSpPr>
        <p:spPr>
          <a:xfrm>
            <a:off x="3161545" y="3479763"/>
            <a:ext cx="2587569"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pPr algn="ctr"/>
            <a:r>
              <a:rPr lang="en-US" sz="1600" b="1" dirty="0">
                <a:solidFill>
                  <a:schemeClr val="tx1"/>
                </a:solidFill>
              </a:rPr>
              <a:t>of all accidents occur in parking lots</a:t>
            </a:r>
          </a:p>
        </p:txBody>
      </p:sp>
      <p:sp>
        <p:nvSpPr>
          <p:cNvPr id="20" name="Isosceles Triangle 19">
            <a:extLst>
              <a:ext uri="{FF2B5EF4-FFF2-40B4-BE49-F238E27FC236}">
                <a16:creationId xmlns:a16="http://schemas.microsoft.com/office/drawing/2014/main" id="{F923C097-3175-43FF-8976-6FE69EA8CB72}"/>
              </a:ext>
            </a:extLst>
          </p:cNvPr>
          <p:cNvSpPr/>
          <p:nvPr/>
        </p:nvSpPr>
        <p:spPr>
          <a:xfrm rot="10800000">
            <a:off x="8124916" y="272850"/>
            <a:ext cx="868956" cy="749100"/>
          </a:xfrm>
          <a:prstGeom prst="triangle">
            <a:avLst>
              <a:gd name="adj" fmla="val 5384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508C57E3-197B-4900-9FB6-57586123B087}"/>
              </a:ext>
            </a:extLst>
          </p:cNvPr>
          <p:cNvSpPr/>
          <p:nvPr/>
        </p:nvSpPr>
        <p:spPr>
          <a:xfrm>
            <a:off x="8526790" y="272850"/>
            <a:ext cx="1281495" cy="749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2D27529A-2454-45D9-B67A-64BC5C98D87D}"/>
              </a:ext>
            </a:extLst>
          </p:cNvPr>
          <p:cNvPicPr>
            <a:picLocks noChangeAspect="1"/>
          </p:cNvPicPr>
          <p:nvPr/>
        </p:nvPicPr>
        <p:blipFill>
          <a:blip r:embed="rId5"/>
          <a:stretch>
            <a:fillRect/>
          </a:stretch>
        </p:blipFill>
        <p:spPr>
          <a:xfrm>
            <a:off x="8574558" y="403120"/>
            <a:ext cx="465512" cy="488560"/>
          </a:xfrm>
          <a:prstGeom prst="rect">
            <a:avLst/>
          </a:prstGeom>
        </p:spPr>
      </p:pic>
      <p:graphicFrame>
        <p:nvGraphicFramePr>
          <p:cNvPr id="26" name="Chart 25">
            <a:extLst>
              <a:ext uri="{FF2B5EF4-FFF2-40B4-BE49-F238E27FC236}">
                <a16:creationId xmlns:a16="http://schemas.microsoft.com/office/drawing/2014/main" id="{C380DCF0-8B80-4EB4-B47E-3750512C5B3B}"/>
              </a:ext>
            </a:extLst>
          </p:cNvPr>
          <p:cNvGraphicFramePr/>
          <p:nvPr>
            <p:extLst>
              <p:ext uri="{D42A27DB-BD31-4B8C-83A1-F6EECF244321}">
                <p14:modId xmlns:p14="http://schemas.microsoft.com/office/powerpoint/2010/main" val="2291320954"/>
              </p:ext>
            </p:extLst>
          </p:nvPr>
        </p:nvGraphicFramePr>
        <p:xfrm>
          <a:off x="6136784" y="899884"/>
          <a:ext cx="4287116" cy="2858077"/>
        </p:xfrm>
        <a:graphic>
          <a:graphicData uri="http://schemas.openxmlformats.org/drawingml/2006/chart">
            <c:chart xmlns:c="http://schemas.openxmlformats.org/drawingml/2006/chart" xmlns:r="http://schemas.openxmlformats.org/officeDocument/2006/relationships" r:id="rId6"/>
          </a:graphicData>
        </a:graphic>
      </p:graphicFrame>
      <p:sp>
        <p:nvSpPr>
          <p:cNvPr id="27" name="Google Shape;150;p19">
            <a:extLst>
              <a:ext uri="{FF2B5EF4-FFF2-40B4-BE49-F238E27FC236}">
                <a16:creationId xmlns:a16="http://schemas.microsoft.com/office/drawing/2014/main" id="{35B02FC2-C8BC-4E44-9E56-A702973126A5}"/>
              </a:ext>
            </a:extLst>
          </p:cNvPr>
          <p:cNvSpPr txBox="1">
            <a:spLocks/>
          </p:cNvSpPr>
          <p:nvPr/>
        </p:nvSpPr>
        <p:spPr>
          <a:xfrm>
            <a:off x="7229955" y="2081421"/>
            <a:ext cx="1049827"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US" sz="3600" b="1" dirty="0">
                <a:solidFill>
                  <a:schemeClr val="accent1"/>
                </a:solidFill>
              </a:rPr>
              <a:t>39%</a:t>
            </a:r>
          </a:p>
        </p:txBody>
      </p:sp>
      <p:sp>
        <p:nvSpPr>
          <p:cNvPr id="28" name="Google Shape;150;p19">
            <a:extLst>
              <a:ext uri="{FF2B5EF4-FFF2-40B4-BE49-F238E27FC236}">
                <a16:creationId xmlns:a16="http://schemas.microsoft.com/office/drawing/2014/main" id="{C5B2128E-618E-4D93-9194-5AAE88DE2160}"/>
              </a:ext>
            </a:extLst>
          </p:cNvPr>
          <p:cNvSpPr txBox="1">
            <a:spLocks/>
          </p:cNvSpPr>
          <p:nvPr/>
        </p:nvSpPr>
        <p:spPr>
          <a:xfrm>
            <a:off x="6464081" y="3563422"/>
            <a:ext cx="2587569"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pPr algn="ctr"/>
            <a:r>
              <a:rPr lang="en-US" sz="1600" b="1" dirty="0">
                <a:solidFill>
                  <a:schemeClr val="tx1"/>
                </a:solidFill>
              </a:rPr>
              <a:t>of drivers avoided shopping destinations due to a lack of parking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7"/>
          <p:cNvSpPr txBox="1">
            <a:spLocks noGrp="1"/>
          </p:cNvSpPr>
          <p:nvPr>
            <p:ph type="body" idx="1"/>
          </p:nvPr>
        </p:nvSpPr>
        <p:spPr>
          <a:xfrm>
            <a:off x="990375" y="1021950"/>
            <a:ext cx="7343100" cy="33726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US" dirty="0"/>
              <a:t>Millennials are savvy, price-conscious shoppers, yet they also tend to place a high value on experiences, perhaps more so than on the acquisition of material goods</a:t>
            </a:r>
            <a:endParaRPr dirty="0"/>
          </a:p>
        </p:txBody>
      </p:sp>
      <p:sp>
        <p:nvSpPr>
          <p:cNvPr id="10" name="Isosceles Triangle 9">
            <a:extLst>
              <a:ext uri="{FF2B5EF4-FFF2-40B4-BE49-F238E27FC236}">
                <a16:creationId xmlns:a16="http://schemas.microsoft.com/office/drawing/2014/main" id="{487BDE04-32C3-46AC-B61D-FD4939FB024E}"/>
              </a:ext>
            </a:extLst>
          </p:cNvPr>
          <p:cNvSpPr/>
          <p:nvPr/>
        </p:nvSpPr>
        <p:spPr>
          <a:xfrm rot="10800000">
            <a:off x="8124916" y="272850"/>
            <a:ext cx="868956" cy="749100"/>
          </a:xfrm>
          <a:prstGeom prst="triangle">
            <a:avLst>
              <a:gd name="adj" fmla="val 5384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E4BBA1-CD4E-49CB-90C4-F55EA9E12B16}"/>
              </a:ext>
            </a:extLst>
          </p:cNvPr>
          <p:cNvSpPr/>
          <p:nvPr/>
        </p:nvSpPr>
        <p:spPr>
          <a:xfrm>
            <a:off x="8526790" y="272850"/>
            <a:ext cx="1281495" cy="749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2EA0657-5342-4241-941A-1D034CF21305}"/>
              </a:ext>
            </a:extLst>
          </p:cNvPr>
          <p:cNvPicPr>
            <a:picLocks noChangeAspect="1"/>
          </p:cNvPicPr>
          <p:nvPr/>
        </p:nvPicPr>
        <p:blipFill>
          <a:blip r:embed="rId3"/>
          <a:stretch>
            <a:fillRect/>
          </a:stretch>
        </p:blipFill>
        <p:spPr>
          <a:xfrm>
            <a:off x="8574558" y="403120"/>
            <a:ext cx="465512" cy="4885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5" name="Google Shape;125;p15"/>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8" name="Google Shape;151;p19">
            <a:extLst>
              <a:ext uri="{FF2B5EF4-FFF2-40B4-BE49-F238E27FC236}">
                <a16:creationId xmlns:a16="http://schemas.microsoft.com/office/drawing/2014/main" id="{DDF5B07F-1268-408E-AC8D-FF289840DC6E}"/>
              </a:ext>
            </a:extLst>
          </p:cNvPr>
          <p:cNvSpPr txBox="1">
            <a:spLocks/>
          </p:cNvSpPr>
          <p:nvPr/>
        </p:nvSpPr>
        <p:spPr>
          <a:xfrm>
            <a:off x="888300" y="1078300"/>
            <a:ext cx="7367400" cy="7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2000" b="1" dirty="0">
                <a:solidFill>
                  <a:schemeClr val="accent1"/>
                </a:solidFill>
              </a:rPr>
              <a:t>A website </a:t>
            </a:r>
            <a:r>
              <a:rPr lang="en-US" sz="2000" dirty="0">
                <a:solidFill>
                  <a:schemeClr val="bg1"/>
                </a:solidFill>
              </a:rPr>
              <a:t>where users can reserve a parking space to keep parking lots clear and:</a:t>
            </a:r>
          </a:p>
        </p:txBody>
      </p:sp>
      <p:grpSp>
        <p:nvGrpSpPr>
          <p:cNvPr id="9" name="Google Shape;645;p39">
            <a:extLst>
              <a:ext uri="{FF2B5EF4-FFF2-40B4-BE49-F238E27FC236}">
                <a16:creationId xmlns:a16="http://schemas.microsoft.com/office/drawing/2014/main" id="{74480F4A-EEA8-4B68-85D5-9DE3B08AC609}"/>
              </a:ext>
            </a:extLst>
          </p:cNvPr>
          <p:cNvGrpSpPr/>
          <p:nvPr/>
        </p:nvGrpSpPr>
        <p:grpSpPr>
          <a:xfrm>
            <a:off x="924881" y="2283304"/>
            <a:ext cx="1578303" cy="1578303"/>
            <a:chOff x="6649150" y="309350"/>
            <a:chExt cx="395800" cy="395800"/>
          </a:xfrm>
        </p:grpSpPr>
        <p:sp>
          <p:nvSpPr>
            <p:cNvPr id="10" name="Google Shape;646;p39">
              <a:extLst>
                <a:ext uri="{FF2B5EF4-FFF2-40B4-BE49-F238E27FC236}">
                  <a16:creationId xmlns:a16="http://schemas.microsoft.com/office/drawing/2014/main" id="{692018E7-3D1D-4169-9F3A-AA6B3BEC12D5}"/>
                </a:ext>
              </a:extLst>
            </p:cNvPr>
            <p:cNvSpPr/>
            <p:nvPr/>
          </p:nvSpPr>
          <p:spPr>
            <a:xfrm>
              <a:off x="6649150"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47;p39">
              <a:extLst>
                <a:ext uri="{FF2B5EF4-FFF2-40B4-BE49-F238E27FC236}">
                  <a16:creationId xmlns:a16="http://schemas.microsoft.com/office/drawing/2014/main" id="{E8C19450-3297-41D8-B2BD-B98BF0B234EC}"/>
                </a:ext>
              </a:extLst>
            </p:cNvPr>
            <p:cNvSpPr/>
            <p:nvPr/>
          </p:nvSpPr>
          <p:spPr>
            <a:xfrm>
              <a:off x="6673500"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48;p39">
              <a:extLst>
                <a:ext uri="{FF2B5EF4-FFF2-40B4-BE49-F238E27FC236}">
                  <a16:creationId xmlns:a16="http://schemas.microsoft.com/office/drawing/2014/main" id="{0BBF60EB-9793-412B-86EF-8D436BA5E46B}"/>
                </a:ext>
              </a:extLst>
            </p:cNvPr>
            <p:cNvSpPr/>
            <p:nvPr/>
          </p:nvSpPr>
          <p:spPr>
            <a:xfrm>
              <a:off x="6848850" y="397625"/>
              <a:ext cx="54825" cy="169300"/>
            </a:xfrm>
            <a:custGeom>
              <a:avLst/>
              <a:gdLst/>
              <a:ahLst/>
              <a:cxnLst/>
              <a:rect l="l" t="t" r="r" b="b"/>
              <a:pathLst>
                <a:path w="2193" h="6772" fill="none" extrusionOk="0">
                  <a:moveTo>
                    <a:pt x="1" y="1"/>
                  </a:moveTo>
                  <a:lnTo>
                    <a:pt x="1" y="4580"/>
                  </a:lnTo>
                  <a:lnTo>
                    <a:pt x="2193" y="6772"/>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49;p39">
              <a:extLst>
                <a:ext uri="{FF2B5EF4-FFF2-40B4-BE49-F238E27FC236}">
                  <a16:creationId xmlns:a16="http://schemas.microsoft.com/office/drawing/2014/main" id="{E92DE4F6-C5AF-489F-BE31-EE88E0EBFBE4}"/>
                </a:ext>
              </a:extLst>
            </p:cNvPr>
            <p:cNvSpPr/>
            <p:nvPr/>
          </p:nvSpPr>
          <p:spPr>
            <a:xfrm>
              <a:off x="6847025" y="333700"/>
              <a:ext cx="25" cy="29250"/>
            </a:xfrm>
            <a:custGeom>
              <a:avLst/>
              <a:gdLst/>
              <a:ahLst/>
              <a:cxnLst/>
              <a:rect l="l" t="t" r="r" b="b"/>
              <a:pathLst>
                <a:path w="1" h="1170" fill="none" extrusionOk="0">
                  <a:moveTo>
                    <a:pt x="1" y="1170"/>
                  </a:moveTo>
                  <a:lnTo>
                    <a:pt x="1" y="1"/>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50;p39">
              <a:extLst>
                <a:ext uri="{FF2B5EF4-FFF2-40B4-BE49-F238E27FC236}">
                  <a16:creationId xmlns:a16="http://schemas.microsoft.com/office/drawing/2014/main" id="{E86E48B1-33DC-4816-829D-69A0A1FD2BF8}"/>
                </a:ext>
              </a:extLst>
            </p:cNvPr>
            <p:cNvSpPr/>
            <p:nvPr/>
          </p:nvSpPr>
          <p:spPr>
            <a:xfrm>
              <a:off x="6760575" y="356850"/>
              <a:ext cx="25" cy="25"/>
            </a:xfrm>
            <a:custGeom>
              <a:avLst/>
              <a:gdLst/>
              <a:ahLst/>
              <a:cxnLst/>
              <a:rect l="l" t="t" r="r" b="b"/>
              <a:pathLst>
                <a:path w="1" h="1" fill="none" extrusionOk="0">
                  <a:moveTo>
                    <a:pt x="1" y="0"/>
                  </a:moveTo>
                  <a:lnTo>
                    <a:pt x="1"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51;p39">
              <a:extLst>
                <a:ext uri="{FF2B5EF4-FFF2-40B4-BE49-F238E27FC236}">
                  <a16:creationId xmlns:a16="http://schemas.microsoft.com/office/drawing/2014/main" id="{4E69C005-109D-470A-8A0B-62845D480440}"/>
                </a:ext>
              </a:extLst>
            </p:cNvPr>
            <p:cNvSpPr/>
            <p:nvPr/>
          </p:nvSpPr>
          <p:spPr>
            <a:xfrm>
              <a:off x="6760575" y="356850"/>
              <a:ext cx="14025" cy="24975"/>
            </a:xfrm>
            <a:custGeom>
              <a:avLst/>
              <a:gdLst/>
              <a:ahLst/>
              <a:cxnLst/>
              <a:rect l="l" t="t" r="r" b="b"/>
              <a:pathLst>
                <a:path w="561" h="999" fill="none" extrusionOk="0">
                  <a:moveTo>
                    <a:pt x="1" y="0"/>
                  </a:moveTo>
                  <a:lnTo>
                    <a:pt x="561" y="999"/>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52;p39">
              <a:extLst>
                <a:ext uri="{FF2B5EF4-FFF2-40B4-BE49-F238E27FC236}">
                  <a16:creationId xmlns:a16="http://schemas.microsoft.com/office/drawing/2014/main" id="{68137C61-D8D7-42C4-805B-70C7200D7930}"/>
                </a:ext>
              </a:extLst>
            </p:cNvPr>
            <p:cNvSpPr/>
            <p:nvPr/>
          </p:nvSpPr>
          <p:spPr>
            <a:xfrm>
              <a:off x="6696650" y="420775"/>
              <a:ext cx="25" cy="25"/>
            </a:xfrm>
            <a:custGeom>
              <a:avLst/>
              <a:gdLst/>
              <a:ahLst/>
              <a:cxnLst/>
              <a:rect l="l" t="t" r="r" b="b"/>
              <a:pathLst>
                <a:path w="1" h="1" fill="none" extrusionOk="0">
                  <a:moveTo>
                    <a:pt x="0" y="0"/>
                  </a:moveTo>
                  <a:lnTo>
                    <a:pt x="0"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53;p39">
              <a:extLst>
                <a:ext uri="{FF2B5EF4-FFF2-40B4-BE49-F238E27FC236}">
                  <a16:creationId xmlns:a16="http://schemas.microsoft.com/office/drawing/2014/main" id="{D020E738-F729-487B-80B0-3D27913CB9C7}"/>
                </a:ext>
              </a:extLst>
            </p:cNvPr>
            <p:cNvSpPr/>
            <p:nvPr/>
          </p:nvSpPr>
          <p:spPr>
            <a:xfrm>
              <a:off x="6696650" y="420775"/>
              <a:ext cx="24975" cy="14025"/>
            </a:xfrm>
            <a:custGeom>
              <a:avLst/>
              <a:gdLst/>
              <a:ahLst/>
              <a:cxnLst/>
              <a:rect l="l" t="t" r="r" b="b"/>
              <a:pathLst>
                <a:path w="999" h="561" fill="none" extrusionOk="0">
                  <a:moveTo>
                    <a:pt x="0" y="0"/>
                  </a:moveTo>
                  <a:lnTo>
                    <a:pt x="999" y="561"/>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54;p39">
              <a:extLst>
                <a:ext uri="{FF2B5EF4-FFF2-40B4-BE49-F238E27FC236}">
                  <a16:creationId xmlns:a16="http://schemas.microsoft.com/office/drawing/2014/main" id="{42DA2C80-4297-4BD5-9837-20533E5F24B0}"/>
                </a:ext>
              </a:extLst>
            </p:cNvPr>
            <p:cNvSpPr/>
            <p:nvPr/>
          </p:nvSpPr>
          <p:spPr>
            <a:xfrm>
              <a:off x="6673500" y="507225"/>
              <a:ext cx="29250" cy="25"/>
            </a:xfrm>
            <a:custGeom>
              <a:avLst/>
              <a:gdLst/>
              <a:ahLst/>
              <a:cxnLst/>
              <a:rect l="l" t="t" r="r" b="b"/>
              <a:pathLst>
                <a:path w="1170" h="1" fill="none" extrusionOk="0">
                  <a:moveTo>
                    <a:pt x="1" y="1"/>
                  </a:moveTo>
                  <a:lnTo>
                    <a:pt x="1170" y="1"/>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55;p39">
              <a:extLst>
                <a:ext uri="{FF2B5EF4-FFF2-40B4-BE49-F238E27FC236}">
                  <a16:creationId xmlns:a16="http://schemas.microsoft.com/office/drawing/2014/main" id="{D51C099C-665B-4902-8EAA-195D571202AB}"/>
                </a:ext>
              </a:extLst>
            </p:cNvPr>
            <p:cNvSpPr/>
            <p:nvPr/>
          </p:nvSpPr>
          <p:spPr>
            <a:xfrm>
              <a:off x="6696650" y="593700"/>
              <a:ext cx="25" cy="25"/>
            </a:xfrm>
            <a:custGeom>
              <a:avLst/>
              <a:gdLst/>
              <a:ahLst/>
              <a:cxnLst/>
              <a:rect l="l" t="t" r="r" b="b"/>
              <a:pathLst>
                <a:path w="1" h="1" fill="none" extrusionOk="0">
                  <a:moveTo>
                    <a:pt x="0" y="0"/>
                  </a:moveTo>
                  <a:lnTo>
                    <a:pt x="0"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56;p39">
              <a:extLst>
                <a:ext uri="{FF2B5EF4-FFF2-40B4-BE49-F238E27FC236}">
                  <a16:creationId xmlns:a16="http://schemas.microsoft.com/office/drawing/2014/main" id="{67C9F77D-F29B-4C0D-A673-8361A5DFDE37}"/>
                </a:ext>
              </a:extLst>
            </p:cNvPr>
            <p:cNvSpPr/>
            <p:nvPr/>
          </p:nvSpPr>
          <p:spPr>
            <a:xfrm>
              <a:off x="6696650" y="579700"/>
              <a:ext cx="24975" cy="14025"/>
            </a:xfrm>
            <a:custGeom>
              <a:avLst/>
              <a:gdLst/>
              <a:ahLst/>
              <a:cxnLst/>
              <a:rect l="l" t="t" r="r" b="b"/>
              <a:pathLst>
                <a:path w="999" h="561" fill="none" extrusionOk="0">
                  <a:moveTo>
                    <a:pt x="0" y="560"/>
                  </a:moveTo>
                  <a:lnTo>
                    <a:pt x="999"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57;p39">
              <a:extLst>
                <a:ext uri="{FF2B5EF4-FFF2-40B4-BE49-F238E27FC236}">
                  <a16:creationId xmlns:a16="http://schemas.microsoft.com/office/drawing/2014/main" id="{44E7192E-B87B-4029-A22C-0915D9F9640F}"/>
                </a:ext>
              </a:extLst>
            </p:cNvPr>
            <p:cNvSpPr/>
            <p:nvPr/>
          </p:nvSpPr>
          <p:spPr>
            <a:xfrm>
              <a:off x="6760575" y="632675"/>
              <a:ext cx="14025" cy="24975"/>
            </a:xfrm>
            <a:custGeom>
              <a:avLst/>
              <a:gdLst/>
              <a:ahLst/>
              <a:cxnLst/>
              <a:rect l="l" t="t" r="r" b="b"/>
              <a:pathLst>
                <a:path w="561" h="999" fill="none" extrusionOk="0">
                  <a:moveTo>
                    <a:pt x="1" y="999"/>
                  </a:moveTo>
                  <a:lnTo>
                    <a:pt x="561"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58;p39">
              <a:extLst>
                <a:ext uri="{FF2B5EF4-FFF2-40B4-BE49-F238E27FC236}">
                  <a16:creationId xmlns:a16="http://schemas.microsoft.com/office/drawing/2014/main" id="{BC75FCB3-6E80-40A3-88E3-7B029011837B}"/>
                </a:ext>
              </a:extLst>
            </p:cNvPr>
            <p:cNvSpPr/>
            <p:nvPr/>
          </p:nvSpPr>
          <p:spPr>
            <a:xfrm>
              <a:off x="6760575" y="657625"/>
              <a:ext cx="25" cy="25"/>
            </a:xfrm>
            <a:custGeom>
              <a:avLst/>
              <a:gdLst/>
              <a:ahLst/>
              <a:cxnLst/>
              <a:rect l="l" t="t" r="r" b="b"/>
              <a:pathLst>
                <a:path w="1" h="1" fill="none" extrusionOk="0">
                  <a:moveTo>
                    <a:pt x="1" y="1"/>
                  </a:moveTo>
                  <a:lnTo>
                    <a:pt x="1" y="1"/>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59;p39">
              <a:extLst>
                <a:ext uri="{FF2B5EF4-FFF2-40B4-BE49-F238E27FC236}">
                  <a16:creationId xmlns:a16="http://schemas.microsoft.com/office/drawing/2014/main" id="{8151CC7E-96F5-43D7-BC89-245613142F87}"/>
                </a:ext>
              </a:extLst>
            </p:cNvPr>
            <p:cNvSpPr/>
            <p:nvPr/>
          </p:nvSpPr>
          <p:spPr>
            <a:xfrm>
              <a:off x="6847025" y="651550"/>
              <a:ext cx="25" cy="29250"/>
            </a:xfrm>
            <a:custGeom>
              <a:avLst/>
              <a:gdLst/>
              <a:ahLst/>
              <a:cxnLst/>
              <a:rect l="l" t="t" r="r" b="b"/>
              <a:pathLst>
                <a:path w="1" h="1170" fill="none" extrusionOk="0">
                  <a:moveTo>
                    <a:pt x="1" y="0"/>
                  </a:moveTo>
                  <a:lnTo>
                    <a:pt x="1" y="1169"/>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60;p39">
              <a:extLst>
                <a:ext uri="{FF2B5EF4-FFF2-40B4-BE49-F238E27FC236}">
                  <a16:creationId xmlns:a16="http://schemas.microsoft.com/office/drawing/2014/main" id="{41B38163-22C0-45F0-B877-3A23947F83CB}"/>
                </a:ext>
              </a:extLst>
            </p:cNvPr>
            <p:cNvSpPr/>
            <p:nvPr/>
          </p:nvSpPr>
          <p:spPr>
            <a:xfrm>
              <a:off x="6919500" y="632675"/>
              <a:ext cx="14025" cy="24975"/>
            </a:xfrm>
            <a:custGeom>
              <a:avLst/>
              <a:gdLst/>
              <a:ahLst/>
              <a:cxnLst/>
              <a:rect l="l" t="t" r="r" b="b"/>
              <a:pathLst>
                <a:path w="561" h="999" fill="none" extrusionOk="0">
                  <a:moveTo>
                    <a:pt x="560" y="999"/>
                  </a:moveTo>
                  <a:lnTo>
                    <a:pt x="0"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61;p39">
              <a:extLst>
                <a:ext uri="{FF2B5EF4-FFF2-40B4-BE49-F238E27FC236}">
                  <a16:creationId xmlns:a16="http://schemas.microsoft.com/office/drawing/2014/main" id="{F9946AA4-1D38-4BEC-AD2A-9EB433B080E2}"/>
                </a:ext>
              </a:extLst>
            </p:cNvPr>
            <p:cNvSpPr/>
            <p:nvPr/>
          </p:nvSpPr>
          <p:spPr>
            <a:xfrm>
              <a:off x="6933500" y="657625"/>
              <a:ext cx="25" cy="25"/>
            </a:xfrm>
            <a:custGeom>
              <a:avLst/>
              <a:gdLst/>
              <a:ahLst/>
              <a:cxnLst/>
              <a:rect l="l" t="t" r="r" b="b"/>
              <a:pathLst>
                <a:path w="1" h="1" fill="none" extrusionOk="0">
                  <a:moveTo>
                    <a:pt x="0" y="1"/>
                  </a:moveTo>
                  <a:lnTo>
                    <a:pt x="0" y="1"/>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62;p39">
              <a:extLst>
                <a:ext uri="{FF2B5EF4-FFF2-40B4-BE49-F238E27FC236}">
                  <a16:creationId xmlns:a16="http://schemas.microsoft.com/office/drawing/2014/main" id="{8982BE37-02F5-45A4-974C-2C8D049A4738}"/>
                </a:ext>
              </a:extLst>
            </p:cNvPr>
            <p:cNvSpPr/>
            <p:nvPr/>
          </p:nvSpPr>
          <p:spPr>
            <a:xfrm>
              <a:off x="6972475" y="579700"/>
              <a:ext cx="24975" cy="14025"/>
            </a:xfrm>
            <a:custGeom>
              <a:avLst/>
              <a:gdLst/>
              <a:ahLst/>
              <a:cxnLst/>
              <a:rect l="l" t="t" r="r" b="b"/>
              <a:pathLst>
                <a:path w="999" h="561" fill="none" extrusionOk="0">
                  <a:moveTo>
                    <a:pt x="999" y="560"/>
                  </a:moveTo>
                  <a:lnTo>
                    <a:pt x="0"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63;p39">
              <a:extLst>
                <a:ext uri="{FF2B5EF4-FFF2-40B4-BE49-F238E27FC236}">
                  <a16:creationId xmlns:a16="http://schemas.microsoft.com/office/drawing/2014/main" id="{285A9C0A-B2AC-49A4-BFC9-095D3C26FC2F}"/>
                </a:ext>
              </a:extLst>
            </p:cNvPr>
            <p:cNvSpPr/>
            <p:nvPr/>
          </p:nvSpPr>
          <p:spPr>
            <a:xfrm>
              <a:off x="6997425" y="593700"/>
              <a:ext cx="25" cy="25"/>
            </a:xfrm>
            <a:custGeom>
              <a:avLst/>
              <a:gdLst/>
              <a:ahLst/>
              <a:cxnLst/>
              <a:rect l="l" t="t" r="r" b="b"/>
              <a:pathLst>
                <a:path w="1" h="1" fill="none" extrusionOk="0">
                  <a:moveTo>
                    <a:pt x="1" y="0"/>
                  </a:moveTo>
                  <a:lnTo>
                    <a:pt x="1"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64;p39">
              <a:extLst>
                <a:ext uri="{FF2B5EF4-FFF2-40B4-BE49-F238E27FC236}">
                  <a16:creationId xmlns:a16="http://schemas.microsoft.com/office/drawing/2014/main" id="{F2268A30-032A-4184-BC12-2388480633DC}"/>
                </a:ext>
              </a:extLst>
            </p:cNvPr>
            <p:cNvSpPr/>
            <p:nvPr/>
          </p:nvSpPr>
          <p:spPr>
            <a:xfrm>
              <a:off x="6991350" y="507225"/>
              <a:ext cx="29250" cy="25"/>
            </a:xfrm>
            <a:custGeom>
              <a:avLst/>
              <a:gdLst/>
              <a:ahLst/>
              <a:cxnLst/>
              <a:rect l="l" t="t" r="r" b="b"/>
              <a:pathLst>
                <a:path w="1170" h="1" fill="none" extrusionOk="0">
                  <a:moveTo>
                    <a:pt x="1169" y="1"/>
                  </a:moveTo>
                  <a:lnTo>
                    <a:pt x="0" y="1"/>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65;p39">
              <a:extLst>
                <a:ext uri="{FF2B5EF4-FFF2-40B4-BE49-F238E27FC236}">
                  <a16:creationId xmlns:a16="http://schemas.microsoft.com/office/drawing/2014/main" id="{DB000658-0129-4260-A03C-C19DEA8C6461}"/>
                </a:ext>
              </a:extLst>
            </p:cNvPr>
            <p:cNvSpPr/>
            <p:nvPr/>
          </p:nvSpPr>
          <p:spPr>
            <a:xfrm>
              <a:off x="6972475" y="420775"/>
              <a:ext cx="24975" cy="14025"/>
            </a:xfrm>
            <a:custGeom>
              <a:avLst/>
              <a:gdLst/>
              <a:ahLst/>
              <a:cxnLst/>
              <a:rect l="l" t="t" r="r" b="b"/>
              <a:pathLst>
                <a:path w="999" h="561" fill="none" extrusionOk="0">
                  <a:moveTo>
                    <a:pt x="0" y="561"/>
                  </a:moveTo>
                  <a:lnTo>
                    <a:pt x="999"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66;p39">
              <a:extLst>
                <a:ext uri="{FF2B5EF4-FFF2-40B4-BE49-F238E27FC236}">
                  <a16:creationId xmlns:a16="http://schemas.microsoft.com/office/drawing/2014/main" id="{CD6E6356-8D0C-437F-A527-4C888F6960A2}"/>
                </a:ext>
              </a:extLst>
            </p:cNvPr>
            <p:cNvSpPr/>
            <p:nvPr/>
          </p:nvSpPr>
          <p:spPr>
            <a:xfrm>
              <a:off x="6997425" y="420775"/>
              <a:ext cx="25" cy="25"/>
            </a:xfrm>
            <a:custGeom>
              <a:avLst/>
              <a:gdLst/>
              <a:ahLst/>
              <a:cxnLst/>
              <a:rect l="l" t="t" r="r" b="b"/>
              <a:pathLst>
                <a:path w="1" h="1" fill="none" extrusionOk="0">
                  <a:moveTo>
                    <a:pt x="1" y="0"/>
                  </a:moveTo>
                  <a:lnTo>
                    <a:pt x="1"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67;p39">
              <a:extLst>
                <a:ext uri="{FF2B5EF4-FFF2-40B4-BE49-F238E27FC236}">
                  <a16:creationId xmlns:a16="http://schemas.microsoft.com/office/drawing/2014/main" id="{F94B92B6-5BFA-4188-B47E-3586E3373FD1}"/>
                </a:ext>
              </a:extLst>
            </p:cNvPr>
            <p:cNvSpPr/>
            <p:nvPr/>
          </p:nvSpPr>
          <p:spPr>
            <a:xfrm>
              <a:off x="6919500" y="356850"/>
              <a:ext cx="14025" cy="24975"/>
            </a:xfrm>
            <a:custGeom>
              <a:avLst/>
              <a:gdLst/>
              <a:ahLst/>
              <a:cxnLst/>
              <a:rect l="l" t="t" r="r" b="b"/>
              <a:pathLst>
                <a:path w="561" h="999" fill="none" extrusionOk="0">
                  <a:moveTo>
                    <a:pt x="560" y="0"/>
                  </a:moveTo>
                  <a:lnTo>
                    <a:pt x="0" y="999"/>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68;p39">
              <a:extLst>
                <a:ext uri="{FF2B5EF4-FFF2-40B4-BE49-F238E27FC236}">
                  <a16:creationId xmlns:a16="http://schemas.microsoft.com/office/drawing/2014/main" id="{BB18C533-56CF-4538-A996-8162DFE828B6}"/>
                </a:ext>
              </a:extLst>
            </p:cNvPr>
            <p:cNvSpPr/>
            <p:nvPr/>
          </p:nvSpPr>
          <p:spPr>
            <a:xfrm>
              <a:off x="6933500" y="356850"/>
              <a:ext cx="25" cy="25"/>
            </a:xfrm>
            <a:custGeom>
              <a:avLst/>
              <a:gdLst/>
              <a:ahLst/>
              <a:cxnLst/>
              <a:rect l="l" t="t" r="r" b="b"/>
              <a:pathLst>
                <a:path w="1" h="1" fill="none" extrusionOk="0">
                  <a:moveTo>
                    <a:pt x="0" y="0"/>
                  </a:moveTo>
                  <a:lnTo>
                    <a:pt x="0"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448;p39">
            <a:extLst>
              <a:ext uri="{FF2B5EF4-FFF2-40B4-BE49-F238E27FC236}">
                <a16:creationId xmlns:a16="http://schemas.microsoft.com/office/drawing/2014/main" id="{143E7E2F-9F50-443D-BCFC-A70AE1C6370B}"/>
              </a:ext>
            </a:extLst>
          </p:cNvPr>
          <p:cNvGrpSpPr/>
          <p:nvPr/>
        </p:nvGrpSpPr>
        <p:grpSpPr>
          <a:xfrm>
            <a:off x="3717788" y="2283304"/>
            <a:ext cx="1578303" cy="1578303"/>
            <a:chOff x="1278900" y="2333250"/>
            <a:chExt cx="381175" cy="381175"/>
          </a:xfrm>
        </p:grpSpPr>
        <p:sp>
          <p:nvSpPr>
            <p:cNvPr id="34" name="Google Shape;449;p39">
              <a:extLst>
                <a:ext uri="{FF2B5EF4-FFF2-40B4-BE49-F238E27FC236}">
                  <a16:creationId xmlns:a16="http://schemas.microsoft.com/office/drawing/2014/main" id="{941CA621-69E3-4698-8CCB-3388463B1558}"/>
                </a:ext>
              </a:extLst>
            </p:cNvPr>
            <p:cNvSpPr/>
            <p:nvPr/>
          </p:nvSpPr>
          <p:spPr>
            <a:xfrm>
              <a:off x="1278900"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51;p39">
              <a:extLst>
                <a:ext uri="{FF2B5EF4-FFF2-40B4-BE49-F238E27FC236}">
                  <a16:creationId xmlns:a16="http://schemas.microsoft.com/office/drawing/2014/main" id="{DBED5581-746D-4ABB-BADE-759F9DD81359}"/>
                </a:ext>
              </a:extLst>
            </p:cNvPr>
            <p:cNvSpPr/>
            <p:nvPr/>
          </p:nvSpPr>
          <p:spPr>
            <a:xfrm>
              <a:off x="1386209" y="2513133"/>
              <a:ext cx="27266" cy="29534"/>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solidFill>
              <a:schemeClr val="bg1"/>
            </a:solidFill>
            <a:ln w="11112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452;p39">
              <a:extLst>
                <a:ext uri="{FF2B5EF4-FFF2-40B4-BE49-F238E27FC236}">
                  <a16:creationId xmlns:a16="http://schemas.microsoft.com/office/drawing/2014/main" id="{70105021-01CA-48B1-A167-40B41D45F4B4}"/>
                </a:ext>
              </a:extLst>
            </p:cNvPr>
            <p:cNvSpPr/>
            <p:nvPr/>
          </p:nvSpPr>
          <p:spPr>
            <a:xfrm>
              <a:off x="1369600"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151;p19">
            <a:extLst>
              <a:ext uri="{FF2B5EF4-FFF2-40B4-BE49-F238E27FC236}">
                <a16:creationId xmlns:a16="http://schemas.microsoft.com/office/drawing/2014/main" id="{4B1E8160-6DBB-4B21-B0D1-C25616D08ACF}"/>
              </a:ext>
            </a:extLst>
          </p:cNvPr>
          <p:cNvSpPr txBox="1">
            <a:spLocks/>
          </p:cNvSpPr>
          <p:nvPr/>
        </p:nvSpPr>
        <p:spPr>
          <a:xfrm>
            <a:off x="1056490" y="3731266"/>
            <a:ext cx="1314885" cy="7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lgn="ctr">
              <a:buFont typeface="Roboto"/>
              <a:buNone/>
            </a:pPr>
            <a:r>
              <a:rPr lang="en-US" sz="2000" b="1" dirty="0">
                <a:solidFill>
                  <a:schemeClr val="bg1"/>
                </a:solidFill>
                <a:latin typeface="Dosis" panose="020B0604020202020204" charset="0"/>
              </a:rPr>
              <a:t>Save Time</a:t>
            </a:r>
          </a:p>
        </p:txBody>
      </p:sp>
      <p:sp>
        <p:nvSpPr>
          <p:cNvPr id="39" name="Google Shape;151;p19">
            <a:extLst>
              <a:ext uri="{FF2B5EF4-FFF2-40B4-BE49-F238E27FC236}">
                <a16:creationId xmlns:a16="http://schemas.microsoft.com/office/drawing/2014/main" id="{C10612D1-BBA7-4D13-B698-3002D892AEBA}"/>
              </a:ext>
            </a:extLst>
          </p:cNvPr>
          <p:cNvSpPr txBox="1">
            <a:spLocks/>
          </p:cNvSpPr>
          <p:nvPr/>
        </p:nvSpPr>
        <p:spPr>
          <a:xfrm>
            <a:off x="3493103" y="3731266"/>
            <a:ext cx="2143968" cy="7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lgn="ctr">
              <a:buFont typeface="Roboto"/>
              <a:buNone/>
            </a:pPr>
            <a:r>
              <a:rPr lang="en-US" sz="2000" b="1" dirty="0">
                <a:solidFill>
                  <a:schemeClr val="bg1"/>
                </a:solidFill>
                <a:latin typeface="Dosis" panose="020B0604020202020204" charset="0"/>
              </a:rPr>
              <a:t>Decrease Stress</a:t>
            </a:r>
          </a:p>
        </p:txBody>
      </p:sp>
      <p:sp>
        <p:nvSpPr>
          <p:cNvPr id="40" name="Google Shape;151;p19">
            <a:extLst>
              <a:ext uri="{FF2B5EF4-FFF2-40B4-BE49-F238E27FC236}">
                <a16:creationId xmlns:a16="http://schemas.microsoft.com/office/drawing/2014/main" id="{13708893-36EE-44C7-A694-EC37D0EC37C4}"/>
              </a:ext>
            </a:extLst>
          </p:cNvPr>
          <p:cNvSpPr txBox="1">
            <a:spLocks/>
          </p:cNvSpPr>
          <p:nvPr/>
        </p:nvSpPr>
        <p:spPr>
          <a:xfrm>
            <a:off x="6170508" y="3731266"/>
            <a:ext cx="2143968" cy="7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lgn="ctr">
              <a:buFont typeface="Roboto"/>
              <a:buNone/>
            </a:pPr>
            <a:r>
              <a:rPr lang="en-US" sz="2000" b="1" dirty="0">
                <a:solidFill>
                  <a:schemeClr val="bg1"/>
                </a:solidFill>
                <a:latin typeface="Dosis" panose="020B0604020202020204" charset="0"/>
              </a:rPr>
              <a:t>Stay Organized</a:t>
            </a:r>
          </a:p>
        </p:txBody>
      </p:sp>
      <p:grpSp>
        <p:nvGrpSpPr>
          <p:cNvPr id="41" name="Google Shape;669;p39">
            <a:extLst>
              <a:ext uri="{FF2B5EF4-FFF2-40B4-BE49-F238E27FC236}">
                <a16:creationId xmlns:a16="http://schemas.microsoft.com/office/drawing/2014/main" id="{FAF8A4A4-36A9-4A55-BB7E-BBCF577F66F0}"/>
              </a:ext>
            </a:extLst>
          </p:cNvPr>
          <p:cNvGrpSpPr/>
          <p:nvPr/>
        </p:nvGrpSpPr>
        <p:grpSpPr>
          <a:xfrm>
            <a:off x="6455277" y="2293311"/>
            <a:ext cx="1574430" cy="1490888"/>
            <a:chOff x="5973900" y="318475"/>
            <a:chExt cx="401900" cy="380575"/>
          </a:xfrm>
        </p:grpSpPr>
        <p:sp>
          <p:nvSpPr>
            <p:cNvPr id="42" name="Google Shape;670;p39">
              <a:extLst>
                <a:ext uri="{FF2B5EF4-FFF2-40B4-BE49-F238E27FC236}">
                  <a16:creationId xmlns:a16="http://schemas.microsoft.com/office/drawing/2014/main" id="{412C4BF9-BEBC-4CDD-8B5B-B0833861A745}"/>
                </a:ext>
              </a:extLst>
            </p:cNvPr>
            <p:cNvSpPr/>
            <p:nvPr/>
          </p:nvSpPr>
          <p:spPr>
            <a:xfrm>
              <a:off x="5973900"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71;p39">
              <a:extLst>
                <a:ext uri="{FF2B5EF4-FFF2-40B4-BE49-F238E27FC236}">
                  <a16:creationId xmlns:a16="http://schemas.microsoft.com/office/drawing/2014/main" id="{562B01E1-AB9D-40B7-9591-30F60AC3BEBE}"/>
                </a:ext>
              </a:extLst>
            </p:cNvPr>
            <p:cNvSpPr/>
            <p:nvPr/>
          </p:nvSpPr>
          <p:spPr>
            <a:xfrm>
              <a:off x="6024450"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72;p39">
              <a:extLst>
                <a:ext uri="{FF2B5EF4-FFF2-40B4-BE49-F238E27FC236}">
                  <a16:creationId xmlns:a16="http://schemas.microsoft.com/office/drawing/2014/main" id="{FFCB7308-5228-4978-BFD9-57017B82371B}"/>
                </a:ext>
              </a:extLst>
            </p:cNvPr>
            <p:cNvSpPr/>
            <p:nvPr/>
          </p:nvSpPr>
          <p:spPr>
            <a:xfrm>
              <a:off x="6280175"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73;p39">
              <a:extLst>
                <a:ext uri="{FF2B5EF4-FFF2-40B4-BE49-F238E27FC236}">
                  <a16:creationId xmlns:a16="http://schemas.microsoft.com/office/drawing/2014/main" id="{4DA40EAC-48A4-45DC-B5A9-7996DAF24731}"/>
                </a:ext>
              </a:extLst>
            </p:cNvPr>
            <p:cNvSpPr/>
            <p:nvPr/>
          </p:nvSpPr>
          <p:spPr>
            <a:xfrm>
              <a:off x="5973900"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74;p39">
              <a:extLst>
                <a:ext uri="{FF2B5EF4-FFF2-40B4-BE49-F238E27FC236}">
                  <a16:creationId xmlns:a16="http://schemas.microsoft.com/office/drawing/2014/main" id="{DE0FAEDE-431C-4CE3-A944-1CFC72F60161}"/>
                </a:ext>
              </a:extLst>
            </p:cNvPr>
            <p:cNvSpPr/>
            <p:nvPr/>
          </p:nvSpPr>
          <p:spPr>
            <a:xfrm>
              <a:off x="6302700"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75;p39">
              <a:extLst>
                <a:ext uri="{FF2B5EF4-FFF2-40B4-BE49-F238E27FC236}">
                  <a16:creationId xmlns:a16="http://schemas.microsoft.com/office/drawing/2014/main" id="{201154E6-8AB5-46ED-81B4-6BD1B3BA23DF}"/>
                </a:ext>
              </a:extLst>
            </p:cNvPr>
            <p:cNvSpPr/>
            <p:nvPr/>
          </p:nvSpPr>
          <p:spPr>
            <a:xfrm>
              <a:off x="6046975"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76;p39">
              <a:extLst>
                <a:ext uri="{FF2B5EF4-FFF2-40B4-BE49-F238E27FC236}">
                  <a16:creationId xmlns:a16="http://schemas.microsoft.com/office/drawing/2014/main" id="{7043425C-1A3B-4015-9320-F83D6771861B}"/>
                </a:ext>
              </a:extLst>
            </p:cNvPr>
            <p:cNvSpPr/>
            <p:nvPr/>
          </p:nvSpPr>
          <p:spPr>
            <a:xfrm>
              <a:off x="5973900"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77;p39">
              <a:extLst>
                <a:ext uri="{FF2B5EF4-FFF2-40B4-BE49-F238E27FC236}">
                  <a16:creationId xmlns:a16="http://schemas.microsoft.com/office/drawing/2014/main" id="{64798BDB-9C4A-44A7-B452-25537EE42409}"/>
                </a:ext>
              </a:extLst>
            </p:cNvPr>
            <p:cNvSpPr/>
            <p:nvPr/>
          </p:nvSpPr>
          <p:spPr>
            <a:xfrm>
              <a:off x="6024450"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78;p39">
              <a:extLst>
                <a:ext uri="{FF2B5EF4-FFF2-40B4-BE49-F238E27FC236}">
                  <a16:creationId xmlns:a16="http://schemas.microsoft.com/office/drawing/2014/main" id="{4AFD98F5-56FF-4B88-A3DF-B8204432C025}"/>
                </a:ext>
              </a:extLst>
            </p:cNvPr>
            <p:cNvSpPr/>
            <p:nvPr/>
          </p:nvSpPr>
          <p:spPr>
            <a:xfrm>
              <a:off x="6024450" y="573000"/>
              <a:ext cx="300800" cy="25"/>
            </a:xfrm>
            <a:custGeom>
              <a:avLst/>
              <a:gdLst/>
              <a:ahLst/>
              <a:cxnLst/>
              <a:rect l="l" t="t" r="r" b="b"/>
              <a:pathLst>
                <a:path w="12032" h="1" fill="none" extrusionOk="0">
                  <a:moveTo>
                    <a:pt x="0" y="0"/>
                  </a:moveTo>
                  <a:lnTo>
                    <a:pt x="12032"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79;p39">
              <a:extLst>
                <a:ext uri="{FF2B5EF4-FFF2-40B4-BE49-F238E27FC236}">
                  <a16:creationId xmlns:a16="http://schemas.microsoft.com/office/drawing/2014/main" id="{2E9EEBBB-B404-46AD-ADA2-18AA9350B9C8}"/>
                </a:ext>
              </a:extLst>
            </p:cNvPr>
            <p:cNvSpPr/>
            <p:nvPr/>
          </p:nvSpPr>
          <p:spPr>
            <a:xfrm>
              <a:off x="6024450" y="514550"/>
              <a:ext cx="300800" cy="25"/>
            </a:xfrm>
            <a:custGeom>
              <a:avLst/>
              <a:gdLst/>
              <a:ahLst/>
              <a:cxnLst/>
              <a:rect l="l" t="t" r="r" b="b"/>
              <a:pathLst>
                <a:path w="12032" h="1" fill="none" extrusionOk="0">
                  <a:moveTo>
                    <a:pt x="0" y="0"/>
                  </a:moveTo>
                  <a:lnTo>
                    <a:pt x="12032" y="0"/>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80;p39">
              <a:extLst>
                <a:ext uri="{FF2B5EF4-FFF2-40B4-BE49-F238E27FC236}">
                  <a16:creationId xmlns:a16="http://schemas.microsoft.com/office/drawing/2014/main" id="{89C0476F-46A2-4105-9A36-5397D823E67F}"/>
                </a:ext>
              </a:extLst>
            </p:cNvPr>
            <p:cNvSpPr/>
            <p:nvPr/>
          </p:nvSpPr>
          <p:spPr>
            <a:xfrm>
              <a:off x="6264950" y="456100"/>
              <a:ext cx="25" cy="175375"/>
            </a:xfrm>
            <a:custGeom>
              <a:avLst/>
              <a:gdLst/>
              <a:ahLst/>
              <a:cxnLst/>
              <a:rect l="l" t="t" r="r" b="b"/>
              <a:pathLst>
                <a:path w="1" h="7015" fill="none" extrusionOk="0">
                  <a:moveTo>
                    <a:pt x="1" y="0"/>
                  </a:moveTo>
                  <a:lnTo>
                    <a:pt x="1" y="7014"/>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81;p39">
              <a:extLst>
                <a:ext uri="{FF2B5EF4-FFF2-40B4-BE49-F238E27FC236}">
                  <a16:creationId xmlns:a16="http://schemas.microsoft.com/office/drawing/2014/main" id="{F608A869-345F-48B4-ACC9-65231A3D4329}"/>
                </a:ext>
              </a:extLst>
            </p:cNvPr>
            <p:cNvSpPr/>
            <p:nvPr/>
          </p:nvSpPr>
          <p:spPr>
            <a:xfrm>
              <a:off x="6204675" y="456100"/>
              <a:ext cx="25" cy="175375"/>
            </a:xfrm>
            <a:custGeom>
              <a:avLst/>
              <a:gdLst/>
              <a:ahLst/>
              <a:cxnLst/>
              <a:rect l="l" t="t" r="r" b="b"/>
              <a:pathLst>
                <a:path w="1" h="7015" fill="none" extrusionOk="0">
                  <a:moveTo>
                    <a:pt x="0" y="0"/>
                  </a:moveTo>
                  <a:lnTo>
                    <a:pt x="0" y="7014"/>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82;p39">
              <a:extLst>
                <a:ext uri="{FF2B5EF4-FFF2-40B4-BE49-F238E27FC236}">
                  <a16:creationId xmlns:a16="http://schemas.microsoft.com/office/drawing/2014/main" id="{758242BC-F683-4229-8E64-E98440209041}"/>
                </a:ext>
              </a:extLst>
            </p:cNvPr>
            <p:cNvSpPr/>
            <p:nvPr/>
          </p:nvSpPr>
          <p:spPr>
            <a:xfrm>
              <a:off x="6145000" y="456100"/>
              <a:ext cx="25" cy="175375"/>
            </a:xfrm>
            <a:custGeom>
              <a:avLst/>
              <a:gdLst/>
              <a:ahLst/>
              <a:cxnLst/>
              <a:rect l="l" t="t" r="r" b="b"/>
              <a:pathLst>
                <a:path w="1" h="7015" fill="none" extrusionOk="0">
                  <a:moveTo>
                    <a:pt x="1" y="0"/>
                  </a:moveTo>
                  <a:lnTo>
                    <a:pt x="1" y="7014"/>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83;p39">
              <a:extLst>
                <a:ext uri="{FF2B5EF4-FFF2-40B4-BE49-F238E27FC236}">
                  <a16:creationId xmlns:a16="http://schemas.microsoft.com/office/drawing/2014/main" id="{60E57E25-1E2D-4D47-906A-4CAEBAFD7F44}"/>
                </a:ext>
              </a:extLst>
            </p:cNvPr>
            <p:cNvSpPr/>
            <p:nvPr/>
          </p:nvSpPr>
          <p:spPr>
            <a:xfrm>
              <a:off x="6084725" y="456100"/>
              <a:ext cx="25" cy="175375"/>
            </a:xfrm>
            <a:custGeom>
              <a:avLst/>
              <a:gdLst/>
              <a:ahLst/>
              <a:cxnLst/>
              <a:rect l="l" t="t" r="r" b="b"/>
              <a:pathLst>
                <a:path w="1" h="7015" fill="none" extrusionOk="0">
                  <a:moveTo>
                    <a:pt x="1" y="0"/>
                  </a:moveTo>
                  <a:lnTo>
                    <a:pt x="1" y="7014"/>
                  </a:lnTo>
                </a:path>
              </a:pathLst>
            </a:custGeom>
            <a:noFill/>
            <a:ln w="635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451;p39">
            <a:extLst>
              <a:ext uri="{FF2B5EF4-FFF2-40B4-BE49-F238E27FC236}">
                <a16:creationId xmlns:a16="http://schemas.microsoft.com/office/drawing/2014/main" id="{1072FEC3-D6C2-47F5-92AB-DA346580ECA4}"/>
              </a:ext>
            </a:extLst>
          </p:cNvPr>
          <p:cNvSpPr/>
          <p:nvPr/>
        </p:nvSpPr>
        <p:spPr>
          <a:xfrm>
            <a:off x="4672653" y="3022468"/>
            <a:ext cx="112898" cy="122289"/>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solidFill>
            <a:schemeClr val="bg1"/>
          </a:solidFill>
          <a:ln w="11112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2" name="Picture 61">
            <a:extLst>
              <a:ext uri="{FF2B5EF4-FFF2-40B4-BE49-F238E27FC236}">
                <a16:creationId xmlns:a16="http://schemas.microsoft.com/office/drawing/2014/main" id="{2E8F7885-9D74-4698-8983-6C040E38AF9C}"/>
              </a:ext>
            </a:extLst>
          </p:cNvPr>
          <p:cNvPicPr>
            <a:picLocks noChangeAspect="1"/>
          </p:cNvPicPr>
          <p:nvPr/>
        </p:nvPicPr>
        <p:blipFill>
          <a:blip r:embed="rId3"/>
          <a:stretch>
            <a:fillRect/>
          </a:stretch>
        </p:blipFill>
        <p:spPr>
          <a:xfrm>
            <a:off x="8574558" y="403120"/>
            <a:ext cx="465512" cy="488560"/>
          </a:xfrm>
          <a:prstGeom prst="rect">
            <a:avLst/>
          </a:prstGeom>
        </p:spPr>
      </p:pic>
      <p:sp>
        <p:nvSpPr>
          <p:cNvPr id="63" name="Google Shape;170;p20">
            <a:extLst>
              <a:ext uri="{FF2B5EF4-FFF2-40B4-BE49-F238E27FC236}">
                <a16:creationId xmlns:a16="http://schemas.microsoft.com/office/drawing/2014/main" id="{9D0986DB-3703-4A36-9E63-321BC51D3389}"/>
              </a:ext>
            </a:extLst>
          </p:cNvPr>
          <p:cNvSpPr txBox="1">
            <a:spLocks/>
          </p:cNvSpPr>
          <p:nvPr/>
        </p:nvSpPr>
        <p:spPr>
          <a:xfrm>
            <a:off x="1101386" y="272850"/>
            <a:ext cx="5412880" cy="749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bg1"/>
                </a:solidFill>
                <a:latin typeface="Dosis" panose="020B0604020202020204" charset="0"/>
              </a:rPr>
              <a:t>Our Solution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6"/>
          <p:cNvSpPr txBox="1">
            <a:spLocks noGrp="1"/>
          </p:cNvSpPr>
          <p:nvPr>
            <p:ph type="ctrTitle"/>
          </p:nvPr>
        </p:nvSpPr>
        <p:spPr>
          <a:xfrm>
            <a:off x="1028475" y="2345350"/>
            <a:ext cx="52200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The Product</a:t>
            </a:r>
            <a:endParaRPr dirty="0"/>
          </a:p>
        </p:txBody>
      </p:sp>
      <p:sp>
        <p:nvSpPr>
          <p:cNvPr id="133" name="Google Shape;133;p16"/>
          <p:cNvSpPr txBox="1">
            <a:spLocks noGrp="1"/>
          </p:cNvSpPr>
          <p:nvPr>
            <p:ph type="sldNum" idx="4294967295"/>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8" name="Isosceles Triangle 7">
            <a:extLst>
              <a:ext uri="{FF2B5EF4-FFF2-40B4-BE49-F238E27FC236}">
                <a16:creationId xmlns:a16="http://schemas.microsoft.com/office/drawing/2014/main" id="{8861A34A-BDDF-455C-8D2C-4923517B54DC}"/>
              </a:ext>
            </a:extLst>
          </p:cNvPr>
          <p:cNvSpPr/>
          <p:nvPr/>
        </p:nvSpPr>
        <p:spPr>
          <a:xfrm rot="10800000">
            <a:off x="8124916" y="272850"/>
            <a:ext cx="868956" cy="749100"/>
          </a:xfrm>
          <a:prstGeom prst="triangle">
            <a:avLst>
              <a:gd name="adj" fmla="val 5384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283B560-C286-49AB-91CF-96D4A13028CF}"/>
              </a:ext>
            </a:extLst>
          </p:cNvPr>
          <p:cNvSpPr/>
          <p:nvPr/>
        </p:nvSpPr>
        <p:spPr>
          <a:xfrm>
            <a:off x="8526790" y="272850"/>
            <a:ext cx="1281495" cy="749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1CC53CA3-A0CB-4ADC-803C-4B7E379EC847}"/>
              </a:ext>
            </a:extLst>
          </p:cNvPr>
          <p:cNvPicPr>
            <a:picLocks noChangeAspect="1"/>
          </p:cNvPicPr>
          <p:nvPr/>
        </p:nvPicPr>
        <p:blipFill>
          <a:blip r:embed="rId3"/>
          <a:stretch>
            <a:fillRect/>
          </a:stretch>
        </p:blipFill>
        <p:spPr>
          <a:xfrm>
            <a:off x="8574558" y="403120"/>
            <a:ext cx="465512" cy="48856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70" name="Google Shape;170;p20"/>
          <p:cNvSpPr txBox="1">
            <a:spLocks noGrp="1"/>
          </p:cNvSpPr>
          <p:nvPr>
            <p:ph type="title"/>
          </p:nvPr>
        </p:nvSpPr>
        <p:spPr>
          <a:xfrm>
            <a:off x="1101386" y="272850"/>
            <a:ext cx="7574400"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Software Demo</a:t>
            </a:r>
            <a:endParaRPr dirty="0"/>
          </a:p>
        </p:txBody>
      </p:sp>
      <p:sp>
        <p:nvSpPr>
          <p:cNvPr id="172" name="Google Shape;172;p20"/>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6" name="Google Shape;285;p33">
            <a:extLst>
              <a:ext uri="{FF2B5EF4-FFF2-40B4-BE49-F238E27FC236}">
                <a16:creationId xmlns:a16="http://schemas.microsoft.com/office/drawing/2014/main" id="{E47AEBFA-996A-45BC-B455-F2859AD5A6F6}"/>
              </a:ext>
            </a:extLst>
          </p:cNvPr>
          <p:cNvSpPr/>
          <p:nvPr/>
        </p:nvSpPr>
        <p:spPr>
          <a:xfrm>
            <a:off x="301311" y="1587764"/>
            <a:ext cx="1589700" cy="28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999999"/>
                </a:solidFill>
                <a:latin typeface="Dosis"/>
                <a:ea typeface="Dosis"/>
                <a:cs typeface="Dosis"/>
                <a:sym typeface="Dosis"/>
              </a:rPr>
              <a:t>Place your screenshot here</a:t>
            </a:r>
            <a:endParaRPr sz="1000" dirty="0">
              <a:solidFill>
                <a:srgbClr val="999999"/>
              </a:solidFill>
              <a:latin typeface="Dosis"/>
              <a:ea typeface="Dosis"/>
              <a:cs typeface="Dosis"/>
              <a:sym typeface="Dosis"/>
            </a:endParaRPr>
          </a:p>
        </p:txBody>
      </p:sp>
      <p:sp>
        <p:nvSpPr>
          <p:cNvPr id="7" name="TextBox 6">
            <a:extLst>
              <a:ext uri="{FF2B5EF4-FFF2-40B4-BE49-F238E27FC236}">
                <a16:creationId xmlns:a16="http://schemas.microsoft.com/office/drawing/2014/main" id="{FD52AFA8-02AF-4248-9765-46A7E634C432}"/>
              </a:ext>
            </a:extLst>
          </p:cNvPr>
          <p:cNvSpPr txBox="1"/>
          <p:nvPr/>
        </p:nvSpPr>
        <p:spPr>
          <a:xfrm>
            <a:off x="2272505" y="870315"/>
            <a:ext cx="4533613" cy="3816429"/>
          </a:xfrm>
          <a:prstGeom prst="rect">
            <a:avLst/>
          </a:prstGeom>
          <a:noFill/>
        </p:spPr>
        <p:txBody>
          <a:bodyPr wrap="none" rtlCol="0">
            <a:spAutoFit/>
          </a:bodyPr>
          <a:lstStyle/>
          <a:p>
            <a:pPr>
              <a:lnSpc>
                <a:spcPct val="200000"/>
              </a:lnSpc>
            </a:pPr>
            <a:r>
              <a:rPr lang="en-US" sz="3000" b="1" dirty="0">
                <a:solidFill>
                  <a:schemeClr val="accent1"/>
                </a:solidFill>
                <a:latin typeface="Dosis" panose="020B0604020202020204" charset="0"/>
              </a:rPr>
              <a:t>Using </a:t>
            </a:r>
            <a:r>
              <a:rPr lang="en-US" sz="3000" b="1" dirty="0" err="1">
                <a:solidFill>
                  <a:schemeClr val="accent1"/>
                </a:solidFill>
                <a:latin typeface="Dosis" panose="020B0604020202020204" charset="0"/>
              </a:rPr>
              <a:t>LotBot</a:t>
            </a:r>
            <a:r>
              <a:rPr lang="en-US" sz="3000" b="1" dirty="0">
                <a:solidFill>
                  <a:schemeClr val="accent1"/>
                </a:solidFill>
                <a:latin typeface="Dosis" panose="020B0604020202020204" charset="0"/>
              </a:rPr>
              <a:t> is as simple as:</a:t>
            </a:r>
          </a:p>
          <a:p>
            <a:pPr marL="342900" indent="-342900">
              <a:lnSpc>
                <a:spcPct val="200000"/>
              </a:lnSpc>
              <a:buAutoNum type="arabicPeriod"/>
            </a:pPr>
            <a:r>
              <a:rPr lang="en-US" dirty="0">
                <a:latin typeface="Roboto" panose="020B0604020202020204" charset="0"/>
                <a:ea typeface="Roboto" panose="020B0604020202020204" charset="0"/>
              </a:rPr>
              <a:t>Entering your license plate and phone number</a:t>
            </a:r>
          </a:p>
          <a:p>
            <a:pPr marL="342900" indent="-342900">
              <a:lnSpc>
                <a:spcPct val="200000"/>
              </a:lnSpc>
              <a:buAutoNum type="arabicPeriod"/>
            </a:pPr>
            <a:r>
              <a:rPr lang="en-US" dirty="0">
                <a:latin typeface="Roboto" panose="020B0604020202020204" charset="0"/>
                <a:ea typeface="Roboto" panose="020B0604020202020204" charset="0"/>
              </a:rPr>
              <a:t>(Optional) Pay online</a:t>
            </a:r>
          </a:p>
          <a:p>
            <a:pPr marL="342900" indent="-342900">
              <a:lnSpc>
                <a:spcPct val="200000"/>
              </a:lnSpc>
              <a:buAutoNum type="arabicPeriod"/>
            </a:pPr>
            <a:r>
              <a:rPr lang="en-US" dirty="0">
                <a:latin typeface="Roboto" panose="020B0604020202020204" charset="0"/>
                <a:ea typeface="Roboto" panose="020B0604020202020204" charset="0"/>
              </a:rPr>
              <a:t>Wait for our text</a:t>
            </a:r>
          </a:p>
          <a:p>
            <a:pPr marL="342900" indent="-342900">
              <a:lnSpc>
                <a:spcPct val="200000"/>
              </a:lnSpc>
              <a:buAutoNum type="arabicPeriod"/>
            </a:pPr>
            <a:r>
              <a:rPr lang="en-US" dirty="0">
                <a:latin typeface="Roboto" panose="020B0604020202020204" charset="0"/>
                <a:ea typeface="Roboto" panose="020B0604020202020204" charset="0"/>
              </a:rPr>
              <a:t>Drive up to the gate</a:t>
            </a:r>
          </a:p>
          <a:p>
            <a:pPr marL="342900" indent="-342900">
              <a:lnSpc>
                <a:spcPct val="200000"/>
              </a:lnSpc>
              <a:buAutoNum type="arabicPeriod"/>
            </a:pPr>
            <a:endParaRPr lang="en-US" dirty="0">
              <a:latin typeface="Roboto" panose="020B0604020202020204" charset="0"/>
              <a:ea typeface="Roboto" panose="020B0604020202020204" charset="0"/>
            </a:endParaRPr>
          </a:p>
          <a:p>
            <a:pPr>
              <a:lnSpc>
                <a:spcPct val="200000"/>
              </a:lnSpc>
            </a:pPr>
            <a:r>
              <a:rPr lang="en-US" b="1" dirty="0">
                <a:latin typeface="Roboto" panose="020B0604020202020204" charset="0"/>
                <a:ea typeface="Roboto" panose="020B0604020202020204" charset="0"/>
              </a:rPr>
              <a:t>Try it yourself at </a:t>
            </a:r>
            <a:r>
              <a:rPr lang="en-US" b="1" dirty="0">
                <a:solidFill>
                  <a:schemeClr val="accent1"/>
                </a:solidFill>
                <a:latin typeface="Roboto" panose="020B0604020202020204" charset="0"/>
                <a:ea typeface="Roboto" panose="020B0604020202020204" charset="0"/>
              </a:rPr>
              <a:t>www.parking.wtf</a:t>
            </a:r>
          </a:p>
          <a:p>
            <a:pPr marL="342900" indent="-342900">
              <a:buAutoNum type="arabicPeriod"/>
            </a:pPr>
            <a:endParaRPr lang="en-US" dirty="0"/>
          </a:p>
        </p:txBody>
      </p:sp>
      <p:pic>
        <p:nvPicPr>
          <p:cNvPr id="9" name="Picture 8">
            <a:extLst>
              <a:ext uri="{FF2B5EF4-FFF2-40B4-BE49-F238E27FC236}">
                <a16:creationId xmlns:a16="http://schemas.microsoft.com/office/drawing/2014/main" id="{32381D80-74E2-4BD7-BFB3-6A1049594021}"/>
              </a:ext>
            </a:extLst>
          </p:cNvPr>
          <p:cNvPicPr>
            <a:picLocks noChangeAspect="1"/>
          </p:cNvPicPr>
          <p:nvPr/>
        </p:nvPicPr>
        <p:blipFill>
          <a:blip r:embed="rId3"/>
          <a:stretch>
            <a:fillRect/>
          </a:stretch>
        </p:blipFill>
        <p:spPr>
          <a:xfrm>
            <a:off x="369874" y="1355492"/>
            <a:ext cx="1458926" cy="2997709"/>
          </a:xfrm>
          <a:prstGeom prst="rect">
            <a:avLst/>
          </a:prstGeom>
        </p:spPr>
      </p:pic>
      <p:pic>
        <p:nvPicPr>
          <p:cNvPr id="4" name="Picture 3">
            <a:extLst>
              <a:ext uri="{FF2B5EF4-FFF2-40B4-BE49-F238E27FC236}">
                <a16:creationId xmlns:a16="http://schemas.microsoft.com/office/drawing/2014/main" id="{C2BA1F33-7E8F-4898-9A49-72B6844EC389}"/>
              </a:ext>
            </a:extLst>
          </p:cNvPr>
          <p:cNvPicPr>
            <a:picLocks noChangeAspect="1"/>
          </p:cNvPicPr>
          <p:nvPr/>
        </p:nvPicPr>
        <p:blipFill>
          <a:blip r:embed="rId4"/>
          <a:stretch>
            <a:fillRect/>
          </a:stretch>
        </p:blipFill>
        <p:spPr>
          <a:xfrm>
            <a:off x="348159" y="1452499"/>
            <a:ext cx="1542851" cy="2900702"/>
          </a:xfrm>
          <a:prstGeom prst="rect">
            <a:avLst/>
          </a:prstGeom>
        </p:spPr>
      </p:pic>
      <p:sp>
        <p:nvSpPr>
          <p:cNvPr id="5" name="Google Shape;284;p33">
            <a:extLst>
              <a:ext uri="{FF2B5EF4-FFF2-40B4-BE49-F238E27FC236}">
                <a16:creationId xmlns:a16="http://schemas.microsoft.com/office/drawing/2014/main" id="{D8FB3E28-CDD6-484A-B6EF-262D9216A0C9}"/>
              </a:ext>
            </a:extLst>
          </p:cNvPr>
          <p:cNvSpPr/>
          <p:nvPr/>
        </p:nvSpPr>
        <p:spPr>
          <a:xfrm>
            <a:off x="238095" y="1218130"/>
            <a:ext cx="1726581" cy="3633465"/>
          </a:xfrm>
          <a:custGeom>
            <a:avLst/>
            <a:gdLst/>
            <a:ahLst/>
            <a:cxnLst/>
            <a:rect l="l" t="t" r="r" b="b"/>
            <a:pathLst>
              <a:path w="25999" h="54713" extrusionOk="0">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chemeClr val="dk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Isosceles Triangle 9">
            <a:extLst>
              <a:ext uri="{FF2B5EF4-FFF2-40B4-BE49-F238E27FC236}">
                <a16:creationId xmlns:a16="http://schemas.microsoft.com/office/drawing/2014/main" id="{BE140273-8E00-40EF-8C06-A9ABA4CEC8B7}"/>
              </a:ext>
            </a:extLst>
          </p:cNvPr>
          <p:cNvSpPr/>
          <p:nvPr/>
        </p:nvSpPr>
        <p:spPr>
          <a:xfrm rot="10800000">
            <a:off x="8124916" y="272850"/>
            <a:ext cx="868956" cy="749100"/>
          </a:xfrm>
          <a:prstGeom prst="triangle">
            <a:avLst>
              <a:gd name="adj" fmla="val 5384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911ACE4-D025-41CB-8734-76714B3A789E}"/>
              </a:ext>
            </a:extLst>
          </p:cNvPr>
          <p:cNvSpPr/>
          <p:nvPr/>
        </p:nvSpPr>
        <p:spPr>
          <a:xfrm>
            <a:off x="8526790" y="272850"/>
            <a:ext cx="1281495" cy="749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DA413AF9-0674-416B-86F1-2D628E8D994E}"/>
              </a:ext>
            </a:extLst>
          </p:cNvPr>
          <p:cNvPicPr>
            <a:picLocks noChangeAspect="1"/>
          </p:cNvPicPr>
          <p:nvPr/>
        </p:nvPicPr>
        <p:blipFill>
          <a:blip r:embed="rId5"/>
          <a:stretch>
            <a:fillRect/>
          </a:stretch>
        </p:blipFill>
        <p:spPr>
          <a:xfrm>
            <a:off x="8574558" y="403120"/>
            <a:ext cx="465512" cy="488560"/>
          </a:xfrm>
          <a:prstGeom prst="rect">
            <a:avLst/>
          </a:prstGeom>
        </p:spPr>
      </p:pic>
    </p:spTree>
    <p:extLst>
      <p:ext uri="{BB962C8B-B14F-4D97-AF65-F5344CB8AC3E}">
        <p14:creationId xmlns:p14="http://schemas.microsoft.com/office/powerpoint/2010/main" val="1593291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70" name="Google Shape;170;p20"/>
          <p:cNvSpPr txBox="1">
            <a:spLocks noGrp="1"/>
          </p:cNvSpPr>
          <p:nvPr>
            <p:ph type="title"/>
          </p:nvPr>
        </p:nvSpPr>
        <p:spPr>
          <a:xfrm>
            <a:off x="1101386" y="272850"/>
            <a:ext cx="7574400"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Hardware Demo</a:t>
            </a:r>
            <a:endParaRPr dirty="0"/>
          </a:p>
        </p:txBody>
      </p:sp>
      <p:sp>
        <p:nvSpPr>
          <p:cNvPr id="172" name="Google Shape;172;p20"/>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pic>
        <p:nvPicPr>
          <p:cNvPr id="2" name="irltest1_fast">
            <a:hlinkClick r:id="" action="ppaction://media"/>
            <a:extLst>
              <a:ext uri="{FF2B5EF4-FFF2-40B4-BE49-F238E27FC236}">
                <a16:creationId xmlns:a16="http://schemas.microsoft.com/office/drawing/2014/main" id="{A843EE02-758B-4C61-8D6F-870A93AE09C3}"/>
              </a:ext>
            </a:extLst>
          </p:cNvPr>
          <p:cNvPicPr>
            <a:picLocks noChangeAspect="1"/>
          </p:cNvPicPr>
          <p:nvPr>
            <a:videoFile r:link="rId1"/>
            <p:extLst>
              <p:ext uri="{DAA4B4D4-6D71-4841-9C94-3DE7FCFB9230}">
                <p14:media xmlns:p14="http://schemas.microsoft.com/office/powerpoint/2010/main" r:embed="rId2">
                  <p14:trim st="3293"/>
                </p14:media>
              </p:ext>
            </p:extLst>
          </p:nvPr>
        </p:nvPicPr>
        <p:blipFill>
          <a:blip r:embed="rId5"/>
          <a:stretch>
            <a:fillRect/>
          </a:stretch>
        </p:blipFill>
        <p:spPr>
          <a:xfrm>
            <a:off x="1354205" y="1149272"/>
            <a:ext cx="6435590" cy="3620019"/>
          </a:xfrm>
          <a:prstGeom prst="rect">
            <a:avLst/>
          </a:prstGeom>
        </p:spPr>
      </p:pic>
      <p:sp>
        <p:nvSpPr>
          <p:cNvPr id="5" name="Isosceles Triangle 4">
            <a:extLst>
              <a:ext uri="{FF2B5EF4-FFF2-40B4-BE49-F238E27FC236}">
                <a16:creationId xmlns:a16="http://schemas.microsoft.com/office/drawing/2014/main" id="{76C927A3-07D7-45CF-B604-C1B6691D7939}"/>
              </a:ext>
            </a:extLst>
          </p:cNvPr>
          <p:cNvSpPr/>
          <p:nvPr/>
        </p:nvSpPr>
        <p:spPr>
          <a:xfrm rot="10800000">
            <a:off x="8124916" y="272850"/>
            <a:ext cx="868956" cy="749100"/>
          </a:xfrm>
          <a:prstGeom prst="triangle">
            <a:avLst>
              <a:gd name="adj" fmla="val 5384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35B8BA9-401C-447C-829B-9F5B82F9C604}"/>
              </a:ext>
            </a:extLst>
          </p:cNvPr>
          <p:cNvSpPr/>
          <p:nvPr/>
        </p:nvSpPr>
        <p:spPr>
          <a:xfrm>
            <a:off x="8526790" y="272850"/>
            <a:ext cx="1281495" cy="749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A623112B-958C-4F3F-948B-3FE523AB20F2}"/>
              </a:ext>
            </a:extLst>
          </p:cNvPr>
          <p:cNvPicPr>
            <a:picLocks noChangeAspect="1"/>
          </p:cNvPicPr>
          <p:nvPr/>
        </p:nvPicPr>
        <p:blipFill>
          <a:blip r:embed="rId6"/>
          <a:stretch>
            <a:fillRect/>
          </a:stretch>
        </p:blipFill>
        <p:spPr>
          <a:xfrm>
            <a:off x="8574558" y="403120"/>
            <a:ext cx="465512" cy="4885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3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William template">
  <a:themeElements>
    <a:clrScheme name="Custom 347">
      <a:dk1>
        <a:srgbClr val="222222"/>
      </a:dk1>
      <a:lt1>
        <a:srgbClr val="FFFFFF"/>
      </a:lt1>
      <a:dk2>
        <a:srgbClr val="666666"/>
      </a:dk2>
      <a:lt2>
        <a:srgbClr val="F3F3F3"/>
      </a:lt2>
      <a:accent1>
        <a:srgbClr val="FF8700"/>
      </a:accent1>
      <a:accent2>
        <a:srgbClr val="FFB840"/>
      </a:accent2>
      <a:accent3>
        <a:srgbClr val="333333"/>
      </a:accent3>
      <a:accent4>
        <a:srgbClr val="9B9796"/>
      </a:accent4>
      <a:accent5>
        <a:srgbClr val="C9C3BD"/>
      </a:accent5>
      <a:accent6>
        <a:srgbClr val="96C94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851</TotalTime>
  <Words>1071</Words>
  <Application>Microsoft Office PowerPoint</Application>
  <PresentationFormat>On-screen Show (16:9)</PresentationFormat>
  <Paragraphs>207</Paragraphs>
  <Slides>20</Slides>
  <Notes>20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Roboto</vt:lpstr>
      <vt:lpstr>Arial</vt:lpstr>
      <vt:lpstr>Dosis</vt:lpstr>
      <vt:lpstr>William template</vt:lpstr>
      <vt:lpstr>LotBot</vt:lpstr>
      <vt:lpstr>PowerPoint Presentation</vt:lpstr>
      <vt:lpstr>The Issue with Parking Lots</vt:lpstr>
      <vt:lpstr>The Issue with Parking Lots</vt:lpstr>
      <vt:lpstr>PowerPoint Presentation</vt:lpstr>
      <vt:lpstr>PowerPoint Presentation</vt:lpstr>
      <vt:lpstr>The Product</vt:lpstr>
      <vt:lpstr>Software Demo</vt:lpstr>
      <vt:lpstr>Hardware Demo</vt:lpstr>
      <vt:lpstr>The Parking Manager’s Side</vt:lpstr>
      <vt:lpstr>PowerPoint Presentation</vt:lpstr>
      <vt:lpstr>Market Validation</vt:lpstr>
      <vt:lpstr>PowerPoint Presentation</vt:lpstr>
      <vt:lpstr>PowerPoint Presentation</vt:lpstr>
      <vt:lpstr>Market Adoption</vt:lpstr>
      <vt:lpstr>PowerPoint Presentation</vt:lpstr>
      <vt:lpstr>Competitive Advantages</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LotBot</dc:title>
  <cp:lastModifiedBy>Billy H.</cp:lastModifiedBy>
  <cp:revision>62</cp:revision>
  <dcterms:modified xsi:type="dcterms:W3CDTF">2020-08-16T19:38:58Z</dcterms:modified>
</cp:coreProperties>
</file>